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0"/>
  </p:notesMasterIdLst>
  <p:sldIdLst>
    <p:sldId id="256" r:id="rId2"/>
    <p:sldId id="353" r:id="rId3"/>
    <p:sldId id="728" r:id="rId4"/>
    <p:sldId id="729" r:id="rId5"/>
    <p:sldId id="931" r:id="rId6"/>
    <p:sldId id="739" r:id="rId7"/>
    <p:sldId id="354" r:id="rId8"/>
    <p:sldId id="727" r:id="rId9"/>
    <p:sldId id="740" r:id="rId10"/>
    <p:sldId id="355" r:id="rId11"/>
    <p:sldId id="741" r:id="rId12"/>
    <p:sldId id="742" r:id="rId13"/>
    <p:sldId id="932" r:id="rId14"/>
    <p:sldId id="357" r:id="rId15"/>
    <p:sldId id="933" r:id="rId16"/>
    <p:sldId id="358" r:id="rId17"/>
    <p:sldId id="934" r:id="rId18"/>
    <p:sldId id="968" r:id="rId19"/>
    <p:sldId id="935" r:id="rId20"/>
    <p:sldId id="936" r:id="rId21"/>
    <p:sldId id="952" r:id="rId22"/>
    <p:sldId id="953" r:id="rId23"/>
    <p:sldId id="937" r:id="rId24"/>
    <p:sldId id="938" r:id="rId25"/>
    <p:sldId id="939" r:id="rId26"/>
    <p:sldId id="940" r:id="rId27"/>
    <p:sldId id="941" r:id="rId28"/>
    <p:sldId id="942" r:id="rId29"/>
    <p:sldId id="954" r:id="rId30"/>
    <p:sldId id="955" r:id="rId31"/>
    <p:sldId id="956" r:id="rId32"/>
    <p:sldId id="943" r:id="rId33"/>
    <p:sldId id="359" r:id="rId34"/>
    <p:sldId id="360" r:id="rId35"/>
    <p:sldId id="361" r:id="rId36"/>
    <p:sldId id="737" r:id="rId37"/>
    <p:sldId id="738" r:id="rId38"/>
    <p:sldId id="364" r:id="rId39"/>
    <p:sldId id="422" r:id="rId40"/>
    <p:sldId id="957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5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48" r:id="rId65"/>
    <p:sldId id="449" r:id="rId66"/>
    <p:sldId id="450" r:id="rId67"/>
    <p:sldId id="451" r:id="rId68"/>
    <p:sldId id="452" r:id="rId69"/>
    <p:sldId id="453" r:id="rId70"/>
    <p:sldId id="454" r:id="rId71"/>
    <p:sldId id="455" r:id="rId72"/>
    <p:sldId id="456" r:id="rId73"/>
    <p:sldId id="457" r:id="rId74"/>
    <p:sldId id="458" r:id="rId75"/>
    <p:sldId id="459" r:id="rId76"/>
    <p:sldId id="460" r:id="rId77"/>
    <p:sldId id="461" r:id="rId78"/>
    <p:sldId id="462" r:id="rId79"/>
    <p:sldId id="463" r:id="rId80"/>
    <p:sldId id="365" r:id="rId81"/>
    <p:sldId id="467" r:id="rId82"/>
    <p:sldId id="468" r:id="rId83"/>
    <p:sldId id="469" r:id="rId84"/>
    <p:sldId id="470" r:id="rId85"/>
    <p:sldId id="734" r:id="rId86"/>
    <p:sldId id="471" r:id="rId87"/>
    <p:sldId id="472" r:id="rId88"/>
    <p:sldId id="473" r:id="rId89"/>
    <p:sldId id="474" r:id="rId90"/>
    <p:sldId id="475" r:id="rId91"/>
    <p:sldId id="476" r:id="rId92"/>
    <p:sldId id="735" r:id="rId93"/>
    <p:sldId id="478" r:id="rId94"/>
    <p:sldId id="479" r:id="rId95"/>
    <p:sldId id="480" r:id="rId96"/>
    <p:sldId id="481" r:id="rId97"/>
    <p:sldId id="482" r:id="rId98"/>
    <p:sldId id="483" r:id="rId99"/>
    <p:sldId id="484" r:id="rId100"/>
    <p:sldId id="485" r:id="rId101"/>
    <p:sldId id="486" r:id="rId102"/>
    <p:sldId id="487" r:id="rId103"/>
    <p:sldId id="732" r:id="rId104"/>
    <p:sldId id="489" r:id="rId105"/>
    <p:sldId id="490" r:id="rId106"/>
    <p:sldId id="491" r:id="rId107"/>
    <p:sldId id="492" r:id="rId108"/>
    <p:sldId id="493" r:id="rId109"/>
    <p:sldId id="494" r:id="rId110"/>
    <p:sldId id="495" r:id="rId111"/>
    <p:sldId id="496" r:id="rId112"/>
    <p:sldId id="497" r:id="rId113"/>
    <p:sldId id="498" r:id="rId114"/>
    <p:sldId id="499" r:id="rId115"/>
    <p:sldId id="500" r:id="rId116"/>
    <p:sldId id="501" r:id="rId117"/>
    <p:sldId id="502" r:id="rId118"/>
    <p:sldId id="503" r:id="rId119"/>
    <p:sldId id="736" r:id="rId120"/>
    <p:sldId id="505" r:id="rId121"/>
    <p:sldId id="506" r:id="rId122"/>
    <p:sldId id="507" r:id="rId123"/>
    <p:sldId id="508" r:id="rId124"/>
    <p:sldId id="366" r:id="rId125"/>
    <p:sldId id="367" r:id="rId126"/>
    <p:sldId id="369" r:id="rId127"/>
    <p:sldId id="958" r:id="rId128"/>
    <p:sldId id="371" r:id="rId129"/>
    <p:sldId id="374" r:id="rId130"/>
    <p:sldId id="509" r:id="rId131"/>
    <p:sldId id="523" r:id="rId132"/>
    <p:sldId id="536" r:id="rId133"/>
    <p:sldId id="548" r:id="rId134"/>
    <p:sldId id="559" r:id="rId135"/>
    <p:sldId id="569" r:id="rId136"/>
    <p:sldId id="578" r:id="rId137"/>
    <p:sldId id="586" r:id="rId138"/>
    <p:sldId id="593" r:id="rId139"/>
    <p:sldId id="599" r:id="rId140"/>
    <p:sldId id="604" r:id="rId141"/>
    <p:sldId id="608" r:id="rId142"/>
    <p:sldId id="611" r:id="rId143"/>
    <p:sldId id="613" r:id="rId144"/>
    <p:sldId id="616" r:id="rId145"/>
    <p:sldId id="377" r:id="rId146"/>
    <p:sldId id="617" r:id="rId147"/>
    <p:sldId id="618" r:id="rId148"/>
    <p:sldId id="619" r:id="rId149"/>
    <p:sldId id="620" r:id="rId150"/>
    <p:sldId id="621" r:id="rId151"/>
    <p:sldId id="622" r:id="rId152"/>
    <p:sldId id="626" r:id="rId153"/>
    <p:sldId id="627" r:id="rId154"/>
    <p:sldId id="628" r:id="rId155"/>
    <p:sldId id="629" r:id="rId156"/>
    <p:sldId id="630" r:id="rId157"/>
    <p:sldId id="631" r:id="rId158"/>
    <p:sldId id="632" r:id="rId159"/>
    <p:sldId id="633" r:id="rId160"/>
    <p:sldId id="634" r:id="rId161"/>
    <p:sldId id="635" r:id="rId162"/>
    <p:sldId id="615" r:id="rId163"/>
    <p:sldId id="747" r:id="rId164"/>
    <p:sldId id="760" r:id="rId165"/>
    <p:sldId id="761" r:id="rId166"/>
    <p:sldId id="750" r:id="rId167"/>
    <p:sldId id="759" r:id="rId168"/>
    <p:sldId id="758" r:id="rId169"/>
    <p:sldId id="757" r:id="rId170"/>
    <p:sldId id="756" r:id="rId171"/>
    <p:sldId id="755" r:id="rId172"/>
    <p:sldId id="754" r:id="rId173"/>
    <p:sldId id="753" r:id="rId174"/>
    <p:sldId id="752" r:id="rId175"/>
    <p:sldId id="751" r:id="rId176"/>
    <p:sldId id="748" r:id="rId177"/>
    <p:sldId id="762" r:id="rId178"/>
    <p:sldId id="763" r:id="rId179"/>
    <p:sldId id="959" r:id="rId180"/>
    <p:sldId id="960" r:id="rId181"/>
    <p:sldId id="961" r:id="rId182"/>
    <p:sldId id="962" r:id="rId183"/>
    <p:sldId id="963" r:id="rId184"/>
    <p:sldId id="964" r:id="rId185"/>
    <p:sldId id="965" r:id="rId186"/>
    <p:sldId id="966" r:id="rId187"/>
    <p:sldId id="967" r:id="rId188"/>
    <p:sldId id="744" r:id="rId189"/>
    <p:sldId id="376" r:id="rId190"/>
    <p:sldId id="636" r:id="rId191"/>
    <p:sldId id="637" r:id="rId192"/>
    <p:sldId id="638" r:id="rId193"/>
    <p:sldId id="639" r:id="rId194"/>
    <p:sldId id="641" r:id="rId195"/>
    <p:sldId id="642" r:id="rId196"/>
    <p:sldId id="643" r:id="rId197"/>
    <p:sldId id="644" r:id="rId198"/>
    <p:sldId id="645" r:id="rId199"/>
    <p:sldId id="646" r:id="rId200"/>
    <p:sldId id="647" r:id="rId201"/>
    <p:sldId id="648" r:id="rId202"/>
    <p:sldId id="649" r:id="rId203"/>
    <p:sldId id="650" r:id="rId204"/>
    <p:sldId id="651" r:id="rId205"/>
    <p:sldId id="652" r:id="rId206"/>
    <p:sldId id="653" r:id="rId207"/>
    <p:sldId id="654" r:id="rId208"/>
    <p:sldId id="655" r:id="rId209"/>
    <p:sldId id="656" r:id="rId210"/>
    <p:sldId id="657" r:id="rId211"/>
    <p:sldId id="658" r:id="rId212"/>
    <p:sldId id="659" r:id="rId213"/>
    <p:sldId id="660" r:id="rId214"/>
    <p:sldId id="661" r:id="rId215"/>
    <p:sldId id="662" r:id="rId216"/>
    <p:sldId id="663" r:id="rId217"/>
    <p:sldId id="664" r:id="rId218"/>
    <p:sldId id="665" r:id="rId219"/>
    <p:sldId id="666" r:id="rId220"/>
    <p:sldId id="667" r:id="rId221"/>
    <p:sldId id="378" r:id="rId222"/>
    <p:sldId id="776" r:id="rId223"/>
    <p:sldId id="778" r:id="rId224"/>
    <p:sldId id="779" r:id="rId225"/>
    <p:sldId id="379" r:id="rId226"/>
    <p:sldId id="781" r:id="rId227"/>
    <p:sldId id="780" r:id="rId228"/>
    <p:sldId id="380" r:id="rId229"/>
    <p:sldId id="381" r:id="rId230"/>
    <p:sldId id="387" r:id="rId231"/>
    <p:sldId id="389" r:id="rId232"/>
    <p:sldId id="393" r:id="rId233"/>
    <p:sldId id="782" r:id="rId234"/>
    <p:sldId id="783" r:id="rId235"/>
    <p:sldId id="796" r:id="rId236"/>
    <p:sldId id="795" r:id="rId237"/>
    <p:sldId id="794" r:id="rId238"/>
    <p:sldId id="793" r:id="rId239"/>
    <p:sldId id="792" r:id="rId240"/>
    <p:sldId id="791" r:id="rId241"/>
    <p:sldId id="790" r:id="rId242"/>
    <p:sldId id="789" r:id="rId243"/>
    <p:sldId id="788" r:id="rId244"/>
    <p:sldId id="787" r:id="rId245"/>
    <p:sldId id="786" r:id="rId246"/>
    <p:sldId id="785" r:id="rId247"/>
    <p:sldId id="784" r:id="rId248"/>
    <p:sldId id="395" r:id="rId249"/>
    <p:sldId id="797" r:id="rId250"/>
    <p:sldId id="799" r:id="rId251"/>
    <p:sldId id="798" r:id="rId252"/>
    <p:sldId id="398" r:id="rId253"/>
    <p:sldId id="800" r:id="rId254"/>
    <p:sldId id="400" r:id="rId255"/>
    <p:sldId id="401" r:id="rId256"/>
    <p:sldId id="802" r:id="rId257"/>
    <p:sldId id="806" r:id="rId258"/>
    <p:sldId id="809" r:id="rId259"/>
    <p:sldId id="808" r:id="rId260"/>
    <p:sldId id="810" r:id="rId261"/>
    <p:sldId id="811" r:id="rId262"/>
    <p:sldId id="812" r:id="rId263"/>
    <p:sldId id="813" r:id="rId264"/>
    <p:sldId id="814" r:id="rId265"/>
    <p:sldId id="816" r:id="rId266"/>
    <p:sldId id="815" r:id="rId267"/>
    <p:sldId id="817" r:id="rId268"/>
    <p:sldId id="818" r:id="rId269"/>
    <p:sldId id="819" r:id="rId270"/>
    <p:sldId id="820" r:id="rId271"/>
    <p:sldId id="821" r:id="rId272"/>
    <p:sldId id="822" r:id="rId273"/>
    <p:sldId id="823" r:id="rId274"/>
    <p:sldId id="824" r:id="rId275"/>
    <p:sldId id="825" r:id="rId276"/>
    <p:sldId id="826" r:id="rId277"/>
    <p:sldId id="827" r:id="rId278"/>
    <p:sldId id="831" r:id="rId279"/>
    <p:sldId id="828" r:id="rId280"/>
    <p:sldId id="829" r:id="rId281"/>
    <p:sldId id="830" r:id="rId282"/>
    <p:sldId id="832" r:id="rId283"/>
    <p:sldId id="803" r:id="rId284"/>
    <p:sldId id="833" r:id="rId285"/>
    <p:sldId id="834" r:id="rId286"/>
    <p:sldId id="835" r:id="rId287"/>
    <p:sldId id="836" r:id="rId288"/>
    <p:sldId id="837" r:id="rId289"/>
    <p:sldId id="838" r:id="rId290"/>
    <p:sldId id="839" r:id="rId291"/>
    <p:sldId id="840" r:id="rId292"/>
    <p:sldId id="841" r:id="rId293"/>
    <p:sldId id="842" r:id="rId294"/>
    <p:sldId id="845" r:id="rId295"/>
    <p:sldId id="846" r:id="rId296"/>
    <p:sldId id="848" r:id="rId297"/>
    <p:sldId id="849" r:id="rId298"/>
    <p:sldId id="850" r:id="rId299"/>
    <p:sldId id="844" r:id="rId300"/>
    <p:sldId id="843" r:id="rId301"/>
    <p:sldId id="851" r:id="rId302"/>
    <p:sldId id="852" r:id="rId303"/>
    <p:sldId id="853" r:id="rId304"/>
    <p:sldId id="854" r:id="rId305"/>
    <p:sldId id="856" r:id="rId306"/>
    <p:sldId id="857" r:id="rId307"/>
    <p:sldId id="858" r:id="rId308"/>
    <p:sldId id="859" r:id="rId309"/>
    <p:sldId id="860" r:id="rId310"/>
    <p:sldId id="861" r:id="rId311"/>
    <p:sldId id="862" r:id="rId312"/>
    <p:sldId id="863" r:id="rId313"/>
    <p:sldId id="864" r:id="rId314"/>
    <p:sldId id="865" r:id="rId315"/>
    <p:sldId id="866" r:id="rId316"/>
    <p:sldId id="867" r:id="rId317"/>
    <p:sldId id="868" r:id="rId318"/>
    <p:sldId id="869" r:id="rId319"/>
    <p:sldId id="870" r:id="rId320"/>
    <p:sldId id="871" r:id="rId321"/>
    <p:sldId id="872" r:id="rId322"/>
    <p:sldId id="873" r:id="rId323"/>
    <p:sldId id="874" r:id="rId324"/>
    <p:sldId id="875" r:id="rId325"/>
    <p:sldId id="876" r:id="rId326"/>
    <p:sldId id="877" r:id="rId327"/>
    <p:sldId id="878" r:id="rId328"/>
    <p:sldId id="879" r:id="rId329"/>
    <p:sldId id="880" r:id="rId330"/>
    <p:sldId id="404" r:id="rId331"/>
    <p:sldId id="406" r:id="rId332"/>
    <p:sldId id="882" r:id="rId333"/>
    <p:sldId id="884" r:id="rId334"/>
    <p:sldId id="883" r:id="rId335"/>
    <p:sldId id="885" r:id="rId336"/>
    <p:sldId id="886" r:id="rId337"/>
    <p:sldId id="887" r:id="rId338"/>
    <p:sldId id="889" r:id="rId339"/>
    <p:sldId id="888" r:id="rId340"/>
    <p:sldId id="890" r:id="rId341"/>
    <p:sldId id="891" r:id="rId342"/>
    <p:sldId id="412" r:id="rId343"/>
    <p:sldId id="409" r:id="rId344"/>
    <p:sldId id="897" r:id="rId345"/>
    <p:sldId id="898" r:id="rId346"/>
    <p:sldId id="410" r:id="rId347"/>
    <p:sldId id="901" r:id="rId348"/>
    <p:sldId id="902" r:id="rId349"/>
    <p:sldId id="903" r:id="rId350"/>
    <p:sldId id="904" r:id="rId351"/>
    <p:sldId id="905" r:id="rId352"/>
    <p:sldId id="906" r:id="rId353"/>
    <p:sldId id="907" r:id="rId354"/>
    <p:sldId id="908" r:id="rId355"/>
    <p:sldId id="909" r:id="rId356"/>
    <p:sldId id="910" r:id="rId357"/>
    <p:sldId id="911" r:id="rId358"/>
    <p:sldId id="912" r:id="rId359"/>
    <p:sldId id="913" r:id="rId360"/>
    <p:sldId id="914" r:id="rId361"/>
    <p:sldId id="900" r:id="rId362"/>
    <p:sldId id="915" r:id="rId363"/>
    <p:sldId id="413" r:id="rId364"/>
    <p:sldId id="917" r:id="rId365"/>
    <p:sldId id="918" r:id="rId366"/>
    <p:sldId id="919" r:id="rId367"/>
    <p:sldId id="920" r:id="rId368"/>
    <p:sldId id="921" r:id="rId369"/>
    <p:sldId id="922" r:id="rId370"/>
    <p:sldId id="923" r:id="rId371"/>
    <p:sldId id="924" r:id="rId372"/>
    <p:sldId id="925" r:id="rId373"/>
    <p:sldId id="926" r:id="rId374"/>
    <p:sldId id="927" r:id="rId375"/>
    <p:sldId id="928" r:id="rId376"/>
    <p:sldId id="929" r:id="rId377"/>
    <p:sldId id="930" r:id="rId378"/>
    <p:sldId id="416" r:id="rId379"/>
    <p:sldId id="414" r:id="rId380"/>
    <p:sldId id="415" r:id="rId381"/>
    <p:sldId id="723" r:id="rId382"/>
    <p:sldId id="420" r:id="rId383"/>
    <p:sldId id="417" r:id="rId384"/>
    <p:sldId id="969" r:id="rId385"/>
    <p:sldId id="418" r:id="rId386"/>
    <p:sldId id="971" r:id="rId387"/>
    <p:sldId id="972" r:id="rId388"/>
    <p:sldId id="973" r:id="rId389"/>
    <p:sldId id="974" r:id="rId390"/>
    <p:sldId id="976" r:id="rId391"/>
    <p:sldId id="977" r:id="rId392"/>
    <p:sldId id="978" r:id="rId393"/>
    <p:sldId id="981" r:id="rId394"/>
    <p:sldId id="982" r:id="rId395"/>
    <p:sldId id="980" r:id="rId396"/>
    <p:sldId id="979" r:id="rId397"/>
    <p:sldId id="984" r:id="rId398"/>
    <p:sldId id="985" r:id="rId399"/>
    <p:sldId id="986" r:id="rId400"/>
    <p:sldId id="987" r:id="rId401"/>
    <p:sldId id="988" r:id="rId402"/>
    <p:sldId id="989" r:id="rId403"/>
    <p:sldId id="990" r:id="rId404"/>
    <p:sldId id="991" r:id="rId405"/>
    <p:sldId id="992" r:id="rId406"/>
    <p:sldId id="993" r:id="rId407"/>
    <p:sldId id="994" r:id="rId408"/>
    <p:sldId id="995" r:id="rId409"/>
    <p:sldId id="996" r:id="rId410"/>
    <p:sldId id="997" r:id="rId411"/>
    <p:sldId id="998" r:id="rId412"/>
    <p:sldId id="999" r:id="rId413"/>
    <p:sldId id="1000" r:id="rId414"/>
    <p:sldId id="1001" r:id="rId415"/>
    <p:sldId id="1002" r:id="rId416"/>
    <p:sldId id="733" r:id="rId417"/>
    <p:sldId id="421" r:id="rId418"/>
    <p:sldId id="725" r:id="rId4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778" autoAdjust="0"/>
  </p:normalViewPr>
  <p:slideViewPr>
    <p:cSldViewPr>
      <p:cViewPr>
        <p:scale>
          <a:sx n="85" d="100"/>
          <a:sy n="85" d="100"/>
        </p:scale>
        <p:origin x="-54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7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notesMaster" Target="notesMasters/notesMaster1.xml"/><Relationship Id="rId421" Type="http://schemas.openxmlformats.org/officeDocument/2006/relationships/printerSettings" Target="printerSettings/printerSettings1.bin"/><Relationship Id="rId422" Type="http://schemas.openxmlformats.org/officeDocument/2006/relationships/presProps" Target="presProps.xml"/><Relationship Id="rId423" Type="http://schemas.openxmlformats.org/officeDocument/2006/relationships/viewProps" Target="viewProps.xml"/><Relationship Id="rId424" Type="http://schemas.openxmlformats.org/officeDocument/2006/relationships/theme" Target="theme/theme1.xml"/><Relationship Id="rId425" Type="http://schemas.openxmlformats.org/officeDocument/2006/relationships/tableStyles" Target="tableStyles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5F8E4-B9E6-2B4F-BFC1-EA81C899571B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E5663-0004-3649-B9EC-01B1CEAF3D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E4EDB6-51AB-41B7-859A-1817A6B565AF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4</a:t>
            </a:fld>
            <a:endParaRPr lang="en-US" altLang="en-US" smtClean="0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E4EDB6-51AB-41B7-859A-1817A6B565AF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5</a:t>
            </a:fld>
            <a:endParaRPr lang="en-US" altLang="en-US" smtClean="0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E4EDB6-51AB-41B7-859A-1817A6B565AF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6</a:t>
            </a:fld>
            <a:endParaRPr lang="en-US" altLang="en-US" smtClean="0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C807-6457-4BEB-82A4-E1CA54613503}" type="datetimeFigureOut">
              <a:rPr lang="en-US" smtClean="0"/>
              <a:pPr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How Do We Locate Disease- Causing Mutations?</a:t>
            </a:r>
            <a:br>
              <a:rPr lang="en-US" b="1" dirty="0" smtClean="0"/>
            </a:br>
            <a:r>
              <a:rPr lang="en-US" sz="3200" i="1" dirty="0" smtClean="0">
                <a:solidFill>
                  <a:srgbClr val="0000FF"/>
                </a:solidFill>
              </a:rPr>
              <a:t>Combinatorial Pattern Matching</a:t>
            </a:r>
            <a:endParaRPr lang="en-US" sz="3200" i="1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57800"/>
            <a:ext cx="9144000" cy="1752600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Phillip </a:t>
            </a:r>
            <a:r>
              <a:rPr lang="en-US" sz="2800" dirty="0" err="1" smtClean="0">
                <a:solidFill>
                  <a:schemeClr val="tx1"/>
                </a:solidFill>
              </a:rPr>
              <a:t>Compeau</a:t>
            </a:r>
            <a:r>
              <a:rPr lang="en-US" sz="2800" dirty="0" smtClean="0">
                <a:solidFill>
                  <a:schemeClr val="tx1"/>
                </a:solidFill>
              </a:rPr>
              <a:t> and Pavel Pevzner. </a:t>
            </a:r>
          </a:p>
          <a:p>
            <a:r>
              <a:rPr lang="en-US" sz="2800" i="1" dirty="0" smtClean="0">
                <a:solidFill>
                  <a:schemeClr val="tx1"/>
                </a:solidFill>
              </a:rPr>
              <a:t>Bioinformatics Algorithms: an Active Learning Approach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©2013  </a:t>
            </a:r>
            <a:r>
              <a:rPr lang="en-US" sz="2000" dirty="0">
                <a:solidFill>
                  <a:schemeClr val="tx1"/>
                </a:solidFill>
              </a:rPr>
              <a:t>by Compeau and Pevzner. All rights reserved 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515" y="6324600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Use Assembly?</a:t>
            </a:r>
            <a:endParaRPr lang="en-US" dirty="0"/>
          </a:p>
        </p:txBody>
      </p:sp>
      <p:pic>
        <p:nvPicPr>
          <p:cNvPr id="4" name="Picture 3" descr="sequencing_over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71326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325874" y="6107668"/>
            <a:ext cx="805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330" name="TextBox 32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ban</a:t>
            </a:r>
            <a:r>
              <a:rPr lang="en-US" sz="3600" spc="600" dirty="0" err="1" smtClean="0"/>
              <a:t>anas</a:t>
            </a:r>
            <a:endParaRPr lang="en-US" sz="3600" spc="600" dirty="0" smtClean="0"/>
          </a:p>
        </p:txBody>
      </p:sp>
      <p:grpSp>
        <p:nvGrpSpPr>
          <p:cNvPr id="331" name="Group 330"/>
          <p:cNvGrpSpPr/>
          <p:nvPr/>
        </p:nvGrpSpPr>
        <p:grpSpPr>
          <a:xfrm>
            <a:off x="2377305" y="824089"/>
            <a:ext cx="4252095" cy="5285559"/>
            <a:chOff x="548505" y="426424"/>
            <a:chExt cx="4252095" cy="5285559"/>
          </a:xfrm>
        </p:grpSpPr>
        <p:sp>
          <p:nvSpPr>
            <p:cNvPr id="332" name="Oval 331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7" name="Straight Connector 336"/>
            <p:cNvCxnSpPr>
              <a:stCxn id="335" idx="3"/>
              <a:endCxn id="336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36" idx="4"/>
              <a:endCxn id="334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2" name="Straight Connector 341"/>
            <p:cNvCxnSpPr>
              <a:stCxn id="332" idx="4"/>
              <a:endCxn id="335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Oval 342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endCxn id="344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7" name="Straight Connector 346"/>
            <p:cNvCxnSpPr>
              <a:stCxn id="344" idx="4"/>
              <a:endCxn id="346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46" idx="4"/>
              <a:endCxn id="343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Straight Connector 354"/>
            <p:cNvCxnSpPr>
              <a:stCxn id="353" idx="4"/>
              <a:endCxn id="354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54" idx="4"/>
              <a:endCxn id="352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9" name="Straight Connector 358"/>
            <p:cNvCxnSpPr>
              <a:stCxn id="332" idx="4"/>
              <a:endCxn id="353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1" name="Oval 360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2" name="Straight Connector 361"/>
            <p:cNvCxnSpPr>
              <a:endCxn id="361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61" idx="4"/>
              <a:endCxn id="360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xtBox 363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6" name="Oval 365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7" name="Straight Connector 366"/>
            <p:cNvCxnSpPr>
              <a:endCxn id="366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stCxn id="332" idx="4"/>
              <a:endCxn id="369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Oval 370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2" name="Oval 371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3" name="Straight Connector 372"/>
            <p:cNvCxnSpPr>
              <a:endCxn id="372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72" idx="4"/>
              <a:endCxn id="371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7" name="Oval 376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>
              <a:endCxn id="377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2" name="Oval 381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3" name="Straight Connector 382"/>
            <p:cNvCxnSpPr>
              <a:stCxn id="379" idx="4"/>
              <a:endCxn id="381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9" name="Oval 388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0" name="Straight Connector 389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2" name="Oval 391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4" name="Oval 393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5" name="Straight Connector 394"/>
            <p:cNvCxnSpPr>
              <a:stCxn id="392" idx="4"/>
              <a:endCxn id="393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Oval 396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8" name="Straight Connector 397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398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2" name="Straight Connector 401"/>
            <p:cNvCxnSpPr>
              <a:endCxn id="392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TextBox 402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7" name="Oval 4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8" name="Straight Connector 407"/>
            <p:cNvCxnSpPr>
              <a:endCxn id="4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07" idx="4"/>
              <a:endCxn id="406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3" name="Oval 412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Straight Connector 413"/>
            <p:cNvCxnSpPr>
              <a:endCxn id="412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8" name="Oval 417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>
              <a:stCxn id="372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Oval 419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1" name="Straight Connector 420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TextBox 421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416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325874" y="6107668"/>
            <a:ext cx="805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grpSp>
        <p:nvGrpSpPr>
          <p:cNvPr id="330" name="Group 329"/>
          <p:cNvGrpSpPr/>
          <p:nvPr/>
        </p:nvGrpSpPr>
        <p:grpSpPr>
          <a:xfrm>
            <a:off x="2377305" y="824552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3" name="TextBox 422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bana</a:t>
            </a:r>
            <a:r>
              <a:rPr lang="en-US" sz="3600" spc="600" dirty="0" err="1" smtClean="0"/>
              <a:t>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4075858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325874" y="6107668"/>
            <a:ext cx="805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330" name="TextBox 32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banan</a:t>
            </a:r>
            <a:r>
              <a:rPr lang="en-US" sz="3600" spc="600" dirty="0" err="1" smtClean="0"/>
              <a:t>as</a:t>
            </a:r>
            <a:endParaRPr lang="en-US" sz="3600" spc="600" dirty="0" smtClean="0"/>
          </a:p>
        </p:txBody>
      </p:sp>
      <p:grpSp>
        <p:nvGrpSpPr>
          <p:cNvPr id="331" name="Group 330"/>
          <p:cNvGrpSpPr/>
          <p:nvPr/>
        </p:nvGrpSpPr>
        <p:grpSpPr>
          <a:xfrm>
            <a:off x="2377305" y="838200"/>
            <a:ext cx="4252095" cy="5285559"/>
            <a:chOff x="548505" y="426424"/>
            <a:chExt cx="4252095" cy="5285559"/>
          </a:xfrm>
        </p:grpSpPr>
        <p:sp>
          <p:nvSpPr>
            <p:cNvPr id="332" name="Oval 331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7" name="Straight Connector 336"/>
            <p:cNvCxnSpPr>
              <a:stCxn id="335" idx="3"/>
              <a:endCxn id="336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36" idx="4"/>
              <a:endCxn id="334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2" name="Straight Connector 341"/>
            <p:cNvCxnSpPr>
              <a:stCxn id="332" idx="4"/>
              <a:endCxn id="335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Oval 342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endCxn id="344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7" name="Straight Connector 346"/>
            <p:cNvCxnSpPr>
              <a:stCxn id="344" idx="4"/>
              <a:endCxn id="346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46" idx="4"/>
              <a:endCxn id="343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Straight Connector 354"/>
            <p:cNvCxnSpPr>
              <a:stCxn id="353" idx="4"/>
              <a:endCxn id="354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54" idx="4"/>
              <a:endCxn id="352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9" name="Straight Connector 358"/>
            <p:cNvCxnSpPr>
              <a:stCxn id="332" idx="4"/>
              <a:endCxn id="353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1" name="Oval 360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2" name="Straight Connector 361"/>
            <p:cNvCxnSpPr>
              <a:endCxn id="361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61" idx="4"/>
              <a:endCxn id="360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xtBox 363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6" name="Oval 365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7" name="Straight Connector 366"/>
            <p:cNvCxnSpPr>
              <a:endCxn id="366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stCxn id="332" idx="4"/>
              <a:endCxn id="369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Oval 370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2" name="Oval 371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3" name="Straight Connector 372"/>
            <p:cNvCxnSpPr>
              <a:endCxn id="372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72" idx="4"/>
              <a:endCxn id="371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7" name="Oval 376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>
              <a:endCxn id="377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2" name="Oval 381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3" name="Straight Connector 382"/>
            <p:cNvCxnSpPr>
              <a:stCxn id="379" idx="4"/>
              <a:endCxn id="381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9" name="Oval 388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0" name="Straight Connector 389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2" name="Oval 391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4" name="Oval 393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5" name="Straight Connector 394"/>
            <p:cNvCxnSpPr>
              <a:stCxn id="392" idx="4"/>
              <a:endCxn id="393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Oval 396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8" name="Straight Connector 397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398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2" name="Straight Connector 401"/>
            <p:cNvCxnSpPr>
              <a:endCxn id="392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TextBox 402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7" name="Oval 4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8" name="Straight Connector 407"/>
            <p:cNvCxnSpPr>
              <a:endCxn id="4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07" idx="4"/>
              <a:endCxn id="406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3" name="Oval 412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Straight Connector 413"/>
            <p:cNvCxnSpPr>
              <a:endCxn id="412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8" name="Oval 417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>
              <a:stCxn id="372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Oval 419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1" name="Straight Connector 420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TextBox 421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837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325874" y="6107668"/>
            <a:ext cx="805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grpSp>
        <p:nvGrpSpPr>
          <p:cNvPr id="330" name="Group 329"/>
          <p:cNvGrpSpPr/>
          <p:nvPr/>
        </p:nvGrpSpPr>
        <p:grpSpPr>
          <a:xfrm>
            <a:off x="2376311" y="838200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3" name="TextBox 422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banana</a:t>
            </a:r>
            <a:r>
              <a:rPr lang="en-US" sz="3600" spc="600" dirty="0" err="1" smtClean="0"/>
              <a:t>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25312142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2714978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</a:t>
            </a:r>
            <a:r>
              <a:rPr lang="en-US" sz="3600" spc="600" dirty="0" err="1" smtClean="0">
                <a:solidFill>
                  <a:srgbClr val="000000"/>
                </a:solidFill>
              </a:rPr>
              <a:t>nana</a:t>
            </a:r>
            <a:r>
              <a:rPr lang="en-US" sz="3600" spc="600" dirty="0" err="1" smtClean="0"/>
              <a:t>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26519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/>
          <p:cNvGrpSpPr/>
          <p:nvPr/>
        </p:nvGrpSpPr>
        <p:grpSpPr>
          <a:xfrm>
            <a:off x="2709333" y="824089"/>
            <a:ext cx="4252095" cy="5285559"/>
            <a:chOff x="548505" y="426424"/>
            <a:chExt cx="4252095" cy="5285559"/>
          </a:xfrm>
        </p:grpSpPr>
        <p:sp>
          <p:nvSpPr>
            <p:cNvPr id="330" name="Oval 329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2" name="Oval 331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3" idx="3"/>
              <a:endCxn id="334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34" idx="4"/>
              <a:endCxn id="332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0" name="Straight Connector 339"/>
            <p:cNvCxnSpPr>
              <a:stCxn id="330" idx="4"/>
              <a:endCxn id="333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Oval 340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3" name="Straight Connector 342"/>
            <p:cNvCxnSpPr>
              <a:endCxn id="342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stCxn id="342" idx="4"/>
              <a:endCxn id="344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44" idx="4"/>
              <a:endCxn id="341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>
              <a:stCxn id="351" idx="4"/>
              <a:endCxn id="352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2" idx="4"/>
              <a:endCxn id="350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7" name="Straight Connector 356"/>
            <p:cNvCxnSpPr>
              <a:stCxn id="330" idx="4"/>
              <a:endCxn id="351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4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8" name="Straight Connector 367"/>
            <p:cNvCxnSpPr>
              <a:stCxn id="330" idx="4"/>
              <a:endCxn id="367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endCxn id="37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70" idx="4"/>
              <a:endCxn id="36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5" name="Oval 374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6" name="Straight Connector 375"/>
            <p:cNvCxnSpPr>
              <a:endCxn id="375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0" name="Oval 379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1" name="Straight Connector 380"/>
            <p:cNvCxnSpPr>
              <a:stCxn id="377" idx="4"/>
              <a:endCxn id="379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7" name="Oval 386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0" name="Oval 389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3" name="Straight Connector 392"/>
            <p:cNvCxnSpPr>
              <a:stCxn id="390" idx="4"/>
              <a:endCxn id="391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6" name="Straight Connector 39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0" name="Straight Connector 399"/>
            <p:cNvCxnSpPr>
              <a:endCxn id="390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6" name="Straight Connector 405"/>
            <p:cNvCxnSpPr>
              <a:endCxn id="405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05" idx="4"/>
              <a:endCxn id="404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TextBox 407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2" name="Straight Connector 411"/>
            <p:cNvCxnSpPr>
              <a:endCxn id="410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6" name="Oval 415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7" name="Straight Connector 416"/>
            <p:cNvCxnSpPr>
              <a:stCxn id="37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Oval 417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TextBox 419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2" name="TextBox 42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</a:t>
            </a:r>
            <a:r>
              <a:rPr lang="en-US" sz="3600" spc="600" dirty="0" err="1" smtClean="0">
                <a:solidFill>
                  <a:srgbClr val="000000"/>
                </a:solidFill>
              </a:rPr>
              <a:t>ana</a:t>
            </a:r>
            <a:r>
              <a:rPr lang="en-US" sz="3600" spc="600" dirty="0" err="1" smtClean="0"/>
              <a:t>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149861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r>
              <a:rPr lang="en-US" sz="3600" spc="600" dirty="0" err="1" smtClean="0">
                <a:solidFill>
                  <a:srgbClr val="000000"/>
                </a:solidFill>
              </a:rPr>
              <a:t>na</a:t>
            </a:r>
            <a:r>
              <a:rPr lang="en-US" sz="3600" spc="600" dirty="0" err="1" smtClean="0"/>
              <a:t>s</a:t>
            </a:r>
            <a:endParaRPr lang="en-US" sz="3600" spc="600" dirty="0" smtClean="0"/>
          </a:p>
        </p:txBody>
      </p:sp>
      <p:grpSp>
        <p:nvGrpSpPr>
          <p:cNvPr id="330" name="Group 329"/>
          <p:cNvGrpSpPr/>
          <p:nvPr/>
        </p:nvGrpSpPr>
        <p:grpSpPr>
          <a:xfrm>
            <a:off x="2710327" y="824552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8000"/>
                  </a:solidFill>
                </a:rPr>
                <a:t>x</a:t>
              </a:r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4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anan</a:t>
            </a:r>
            <a:r>
              <a:rPr lang="en-US" sz="3600" spc="600" dirty="0" err="1" smtClean="0">
                <a:solidFill>
                  <a:srgbClr val="000000"/>
                </a:solidFill>
              </a:rPr>
              <a:t>a</a:t>
            </a:r>
            <a:r>
              <a:rPr lang="en-US" sz="3600" spc="600" dirty="0" err="1" smtClean="0"/>
              <a:t>s</a:t>
            </a:r>
            <a:endParaRPr lang="en-US" sz="3600" spc="600" dirty="0" smtClean="0"/>
          </a:p>
        </p:txBody>
      </p:sp>
      <p:grpSp>
        <p:nvGrpSpPr>
          <p:cNvPr id="330" name="Group 329"/>
          <p:cNvGrpSpPr/>
          <p:nvPr/>
        </p:nvGrpSpPr>
        <p:grpSpPr>
          <a:xfrm>
            <a:off x="2701861" y="824552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787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Box 32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anana</a:t>
            </a:r>
            <a:r>
              <a:rPr lang="en-US" sz="3600" spc="600" dirty="0" err="1" smtClean="0"/>
              <a:t>s</a:t>
            </a:r>
            <a:endParaRPr lang="en-US" sz="3600" spc="600" dirty="0" smtClean="0"/>
          </a:p>
        </p:txBody>
      </p:sp>
      <p:grpSp>
        <p:nvGrpSpPr>
          <p:cNvPr id="331" name="Group 330"/>
          <p:cNvGrpSpPr/>
          <p:nvPr/>
        </p:nvGrpSpPr>
        <p:grpSpPr>
          <a:xfrm>
            <a:off x="2695222" y="824089"/>
            <a:ext cx="4252095" cy="5285559"/>
            <a:chOff x="548505" y="426424"/>
            <a:chExt cx="4252095" cy="5285559"/>
          </a:xfrm>
        </p:grpSpPr>
        <p:sp>
          <p:nvSpPr>
            <p:cNvPr id="332" name="Oval 331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7" name="Straight Connector 336"/>
            <p:cNvCxnSpPr>
              <a:stCxn id="335" idx="3"/>
              <a:endCxn id="336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36" idx="4"/>
              <a:endCxn id="334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2" name="Straight Connector 341"/>
            <p:cNvCxnSpPr>
              <a:stCxn id="332" idx="4"/>
              <a:endCxn id="335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Oval 342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endCxn id="344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7" name="Straight Connector 346"/>
            <p:cNvCxnSpPr>
              <a:stCxn id="344" idx="4"/>
              <a:endCxn id="346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46" idx="4"/>
              <a:endCxn id="343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Straight Connector 354"/>
            <p:cNvCxnSpPr>
              <a:stCxn id="353" idx="4"/>
              <a:endCxn id="354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54" idx="4"/>
              <a:endCxn id="352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9" name="Straight Connector 358"/>
            <p:cNvCxnSpPr>
              <a:stCxn id="332" idx="4"/>
              <a:endCxn id="353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1" name="Oval 360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2" name="Straight Connector 361"/>
            <p:cNvCxnSpPr>
              <a:endCxn id="361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61" idx="4"/>
              <a:endCxn id="360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xtBox 363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6" name="Oval 365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7" name="Straight Connector 366"/>
            <p:cNvCxnSpPr>
              <a:endCxn id="366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stCxn id="332" idx="4"/>
              <a:endCxn id="369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Oval 370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2" name="Oval 371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3" name="Straight Connector 372"/>
            <p:cNvCxnSpPr>
              <a:endCxn id="372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72" idx="4"/>
              <a:endCxn id="371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7" name="Oval 376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>
              <a:endCxn id="377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2" name="Oval 381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3" name="Straight Connector 382"/>
            <p:cNvCxnSpPr>
              <a:stCxn id="379" idx="4"/>
              <a:endCxn id="381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9" name="Oval 388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0" name="Straight Connector 389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2" name="Oval 391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4" name="Oval 393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5" name="Straight Connector 394"/>
            <p:cNvCxnSpPr>
              <a:stCxn id="392" idx="4"/>
              <a:endCxn id="393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Oval 396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8" name="Straight Connector 397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398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2" name="Straight Connector 401"/>
            <p:cNvCxnSpPr>
              <a:endCxn id="392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TextBox 402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7" name="Oval 4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8" name="Straight Connector 407"/>
            <p:cNvCxnSpPr>
              <a:endCxn id="4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07" idx="4"/>
              <a:endCxn id="406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3" name="Oval 412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Straight Connector 413"/>
            <p:cNvCxnSpPr>
              <a:endCxn id="412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8" name="Oval 417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>
              <a:stCxn id="372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Oval 419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1" name="Straight Connector 420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TextBox 421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6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Box 33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ananas</a:t>
            </a:r>
            <a:endParaRPr lang="en-US" sz="3600" b="1" spc="600" dirty="0" smtClean="0">
              <a:solidFill>
                <a:srgbClr val="008000"/>
              </a:solidFill>
            </a:endParaRPr>
          </a:p>
        </p:txBody>
      </p:sp>
      <p:grpSp>
        <p:nvGrpSpPr>
          <p:cNvPr id="332" name="Group 331"/>
          <p:cNvGrpSpPr/>
          <p:nvPr/>
        </p:nvGrpSpPr>
        <p:grpSpPr>
          <a:xfrm>
            <a:off x="2700867" y="824552"/>
            <a:ext cx="4252095" cy="5285559"/>
            <a:chOff x="548505" y="426424"/>
            <a:chExt cx="4252095" cy="5285559"/>
          </a:xfrm>
        </p:grpSpPr>
        <p:sp>
          <p:nvSpPr>
            <p:cNvPr id="333" name="Oval 33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grpSp>
          <p:nvGrpSpPr>
            <p:cNvPr id="334" name="Group 140"/>
            <p:cNvGrpSpPr/>
            <p:nvPr/>
          </p:nvGrpSpPr>
          <p:grpSpPr>
            <a:xfrm>
              <a:off x="548505" y="489966"/>
              <a:ext cx="4252095" cy="5222017"/>
              <a:chOff x="548505" y="489966"/>
              <a:chExt cx="4252095" cy="5222017"/>
            </a:xfrm>
          </p:grpSpPr>
          <p:sp>
            <p:nvSpPr>
              <p:cNvPr id="335" name="TextBox 4"/>
              <p:cNvSpPr txBox="1"/>
              <p:nvPr/>
            </p:nvSpPr>
            <p:spPr>
              <a:xfrm>
                <a:off x="2701089" y="489966"/>
                <a:ext cx="49931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Root</a:t>
                </a:r>
                <a:endParaRPr lang="en-US" sz="1050" dirty="0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1257299" y="289560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1498087" y="1571093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1257299" y="2177716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9" name="Straight Connector 338"/>
              <p:cNvCxnSpPr>
                <a:stCxn id="337" idx="3"/>
                <a:endCxn id="338" idx="0"/>
              </p:cNvCxnSpPr>
              <p:nvPr/>
            </p:nvCxnSpPr>
            <p:spPr>
              <a:xfrm flipH="1">
                <a:off x="1371599" y="1766215"/>
                <a:ext cx="159966" cy="4115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8" idx="4"/>
                <a:endCxn id="336" idx="0"/>
              </p:cNvCxnSpPr>
              <p:nvPr/>
            </p:nvCxnSpPr>
            <p:spPr>
              <a:xfrm>
                <a:off x="1371599" y="2406316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1" name="TextBox 340"/>
              <p:cNvSpPr txBox="1"/>
              <p:nvPr/>
            </p:nvSpPr>
            <p:spPr>
              <a:xfrm>
                <a:off x="1604859" y="110623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42" name="TextBox 341"/>
              <p:cNvSpPr txBox="1"/>
              <p:nvPr/>
            </p:nvSpPr>
            <p:spPr>
              <a:xfrm>
                <a:off x="1066800" y="180838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</a:t>
                </a:r>
                <a:endParaRPr lang="en-US" dirty="0"/>
              </a:p>
            </p:txBody>
          </p:sp>
          <p:sp>
            <p:nvSpPr>
              <p:cNvPr id="343" name="TextBox 342"/>
              <p:cNvSpPr txBox="1"/>
              <p:nvPr/>
            </p:nvSpPr>
            <p:spPr>
              <a:xfrm>
                <a:off x="1066800" y="246629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  <p:cxnSp>
            <p:nvCxnSpPr>
              <p:cNvPr id="344" name="Straight Connector 343"/>
              <p:cNvCxnSpPr>
                <a:stCxn id="333" idx="4"/>
                <a:endCxn id="337" idx="7"/>
              </p:cNvCxnSpPr>
              <p:nvPr/>
            </p:nvCxnSpPr>
            <p:spPr>
              <a:xfrm flipH="1">
                <a:off x="1693208" y="807424"/>
                <a:ext cx="1240492" cy="7971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Oval 344"/>
              <p:cNvSpPr/>
              <p:nvPr/>
            </p:nvSpPr>
            <p:spPr>
              <a:xfrm>
                <a:off x="2516295" y="2890877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Oval 345"/>
              <p:cNvSpPr/>
              <p:nvPr/>
            </p:nvSpPr>
            <p:spPr>
              <a:xfrm>
                <a:off x="2516294" y="156637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7" name="Straight Connector 346"/>
              <p:cNvCxnSpPr>
                <a:endCxn id="346" idx="0"/>
              </p:cNvCxnSpPr>
              <p:nvPr/>
            </p:nvCxnSpPr>
            <p:spPr>
              <a:xfrm flipH="1">
                <a:off x="2630594" y="807424"/>
                <a:ext cx="303106" cy="7589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" name="Oval 347"/>
              <p:cNvSpPr/>
              <p:nvPr/>
            </p:nvSpPr>
            <p:spPr>
              <a:xfrm>
                <a:off x="2516295" y="2172993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9" name="Straight Connector 348"/>
              <p:cNvCxnSpPr>
                <a:stCxn id="346" idx="4"/>
                <a:endCxn id="348" idx="0"/>
              </p:cNvCxnSpPr>
              <p:nvPr/>
            </p:nvCxnSpPr>
            <p:spPr>
              <a:xfrm>
                <a:off x="2630594" y="1794970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48" idx="4"/>
                <a:endCxn id="345" idx="0"/>
              </p:cNvCxnSpPr>
              <p:nvPr/>
            </p:nvCxnSpPr>
            <p:spPr>
              <a:xfrm>
                <a:off x="2630595" y="2401593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350"/>
              <p:cNvSpPr txBox="1"/>
              <p:nvPr/>
            </p:nvSpPr>
            <p:spPr>
              <a:xfrm>
                <a:off x="2454575" y="110526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2" name="TextBox 351"/>
              <p:cNvSpPr txBox="1"/>
              <p:nvPr/>
            </p:nvSpPr>
            <p:spPr>
              <a:xfrm>
                <a:off x="2362200" y="1803661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53" name="TextBox 352"/>
              <p:cNvSpPr txBox="1"/>
              <p:nvPr/>
            </p:nvSpPr>
            <p:spPr>
              <a:xfrm>
                <a:off x="2362200" y="2461569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354" name="Oval 353"/>
              <p:cNvSpPr/>
              <p:nvPr/>
            </p:nvSpPr>
            <p:spPr>
              <a:xfrm>
                <a:off x="4572001" y="2879177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Oval 354"/>
              <p:cNvSpPr/>
              <p:nvPr/>
            </p:nvSpPr>
            <p:spPr>
              <a:xfrm>
                <a:off x="4572000" y="155467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Oval 355"/>
              <p:cNvSpPr/>
              <p:nvPr/>
            </p:nvSpPr>
            <p:spPr>
              <a:xfrm>
                <a:off x="4572001" y="2161293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7" name="Straight Connector 356"/>
              <p:cNvCxnSpPr>
                <a:stCxn id="355" idx="4"/>
                <a:endCxn id="356" idx="0"/>
              </p:cNvCxnSpPr>
              <p:nvPr/>
            </p:nvCxnSpPr>
            <p:spPr>
              <a:xfrm>
                <a:off x="4686300" y="1783270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>
                <a:stCxn id="356" idx="4"/>
                <a:endCxn id="354" idx="0"/>
              </p:cNvCxnSpPr>
              <p:nvPr/>
            </p:nvCxnSpPr>
            <p:spPr>
              <a:xfrm>
                <a:off x="4686301" y="2389893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9" name="TextBox 358"/>
              <p:cNvSpPr txBox="1"/>
              <p:nvPr/>
            </p:nvSpPr>
            <p:spPr>
              <a:xfrm>
                <a:off x="4381502" y="1791961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60" name="TextBox 359"/>
              <p:cNvSpPr txBox="1"/>
              <p:nvPr/>
            </p:nvSpPr>
            <p:spPr>
              <a:xfrm>
                <a:off x="4381502" y="2449869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</a:t>
                </a:r>
                <a:endParaRPr lang="en-US" dirty="0"/>
              </a:p>
            </p:txBody>
          </p:sp>
          <p:cxnSp>
            <p:nvCxnSpPr>
              <p:cNvPr id="361" name="Straight Connector 360"/>
              <p:cNvCxnSpPr>
                <a:stCxn id="333" idx="4"/>
                <a:endCxn id="355" idx="0"/>
              </p:cNvCxnSpPr>
              <p:nvPr/>
            </p:nvCxnSpPr>
            <p:spPr>
              <a:xfrm>
                <a:off x="2933700" y="807424"/>
                <a:ext cx="1752600" cy="747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Oval 361"/>
              <p:cNvSpPr/>
              <p:nvPr/>
            </p:nvSpPr>
            <p:spPr>
              <a:xfrm>
                <a:off x="2516295" y="4228911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Oval 362"/>
              <p:cNvSpPr/>
              <p:nvPr/>
            </p:nvSpPr>
            <p:spPr>
              <a:xfrm>
                <a:off x="2516295" y="3511027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4" name="Straight Connector 363"/>
              <p:cNvCxnSpPr>
                <a:endCxn id="363" idx="0"/>
              </p:cNvCxnSpPr>
              <p:nvPr/>
            </p:nvCxnSpPr>
            <p:spPr>
              <a:xfrm>
                <a:off x="2630594" y="3133004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>
                <a:stCxn id="363" idx="4"/>
                <a:endCxn id="362" idx="0"/>
              </p:cNvCxnSpPr>
              <p:nvPr/>
            </p:nvCxnSpPr>
            <p:spPr>
              <a:xfrm>
                <a:off x="2630595" y="3739627"/>
                <a:ext cx="0" cy="48928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TextBox 365"/>
              <p:cNvSpPr txBox="1"/>
              <p:nvPr/>
            </p:nvSpPr>
            <p:spPr>
              <a:xfrm>
                <a:off x="2362200" y="3141695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67" name="TextBox 366"/>
              <p:cNvSpPr txBox="1"/>
              <p:nvPr/>
            </p:nvSpPr>
            <p:spPr>
              <a:xfrm>
                <a:off x="2362200" y="379960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516295" y="4846072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9" name="Straight Connector 368"/>
              <p:cNvCxnSpPr>
                <a:endCxn id="368" idx="0"/>
              </p:cNvCxnSpPr>
              <p:nvPr/>
            </p:nvCxnSpPr>
            <p:spPr>
              <a:xfrm>
                <a:off x="2630594" y="4468049"/>
                <a:ext cx="1" cy="37802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TextBox 369"/>
              <p:cNvSpPr txBox="1"/>
              <p:nvPr/>
            </p:nvSpPr>
            <p:spPr>
              <a:xfrm>
                <a:off x="2362200" y="4476740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71" name="Oval 370"/>
              <p:cNvSpPr/>
              <p:nvPr/>
            </p:nvSpPr>
            <p:spPr>
              <a:xfrm>
                <a:off x="3429001" y="156637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2" name="Straight Connector 371"/>
              <p:cNvCxnSpPr>
                <a:stCxn id="333" idx="4"/>
                <a:endCxn id="371" idx="0"/>
              </p:cNvCxnSpPr>
              <p:nvPr/>
            </p:nvCxnSpPr>
            <p:spPr>
              <a:xfrm>
                <a:off x="2933700" y="807424"/>
                <a:ext cx="609601" cy="7589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Oval 372"/>
              <p:cNvSpPr/>
              <p:nvPr/>
            </p:nvSpPr>
            <p:spPr>
              <a:xfrm>
                <a:off x="3429001" y="2899656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3429001" y="2181772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5" name="Straight Connector 374"/>
              <p:cNvCxnSpPr>
                <a:endCxn id="374" idx="0"/>
              </p:cNvCxnSpPr>
              <p:nvPr/>
            </p:nvCxnSpPr>
            <p:spPr>
              <a:xfrm>
                <a:off x="3543300" y="1803749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>
                <a:stCxn id="374" idx="4"/>
                <a:endCxn id="373" idx="0"/>
              </p:cNvCxnSpPr>
              <p:nvPr/>
            </p:nvCxnSpPr>
            <p:spPr>
              <a:xfrm>
                <a:off x="3543301" y="2410372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7" name="TextBox 376"/>
              <p:cNvSpPr txBox="1"/>
              <p:nvPr/>
            </p:nvSpPr>
            <p:spPr>
              <a:xfrm>
                <a:off x="3238502" y="1812440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78" name="TextBox 377"/>
              <p:cNvSpPr txBox="1"/>
              <p:nvPr/>
            </p:nvSpPr>
            <p:spPr>
              <a:xfrm>
                <a:off x="3238502" y="2470348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79" name="Oval 378"/>
              <p:cNvSpPr/>
              <p:nvPr/>
            </p:nvSpPr>
            <p:spPr>
              <a:xfrm>
                <a:off x="1805258" y="2912317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0" name="Straight Connector 379"/>
              <p:cNvCxnSpPr>
                <a:endCxn id="379" idx="0"/>
              </p:cNvCxnSpPr>
              <p:nvPr/>
            </p:nvCxnSpPr>
            <p:spPr>
              <a:xfrm>
                <a:off x="1452420" y="2372838"/>
                <a:ext cx="467138" cy="5394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Oval 380"/>
              <p:cNvSpPr/>
              <p:nvPr/>
            </p:nvSpPr>
            <p:spPr>
              <a:xfrm>
                <a:off x="1804126" y="3533949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2" name="Straight Connector 381"/>
              <p:cNvCxnSpPr/>
              <p:nvPr/>
            </p:nvCxnSpPr>
            <p:spPr>
              <a:xfrm>
                <a:off x="1934148" y="3148938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Oval 382"/>
              <p:cNvSpPr/>
              <p:nvPr/>
            </p:nvSpPr>
            <p:spPr>
              <a:xfrm>
                <a:off x="1802993" y="4219655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1802994" y="4833266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5" name="Straight Connector 384"/>
              <p:cNvCxnSpPr>
                <a:stCxn id="381" idx="4"/>
                <a:endCxn id="383" idx="0"/>
              </p:cNvCxnSpPr>
              <p:nvPr/>
            </p:nvCxnSpPr>
            <p:spPr>
              <a:xfrm flipH="1">
                <a:off x="1917293" y="3762549"/>
                <a:ext cx="1133" cy="45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917293" y="4448255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7" name="TextBox 386"/>
              <p:cNvSpPr txBox="1"/>
              <p:nvPr/>
            </p:nvSpPr>
            <p:spPr>
              <a:xfrm>
                <a:off x="1604859" y="448754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1631548" y="381659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389" name="TextBox 388"/>
              <p:cNvSpPr txBox="1"/>
              <p:nvPr/>
            </p:nvSpPr>
            <p:spPr>
              <a:xfrm>
                <a:off x="1624616" y="3155685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1465076" y="2542985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801862" y="5466568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1916161" y="5069887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TextBox 392"/>
              <p:cNvSpPr txBox="1"/>
              <p:nvPr/>
            </p:nvSpPr>
            <p:spPr>
              <a:xfrm>
                <a:off x="1616079" y="507423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94" name="Oval 393"/>
              <p:cNvSpPr/>
              <p:nvPr/>
            </p:nvSpPr>
            <p:spPr>
              <a:xfrm>
                <a:off x="3194877" y="3562434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Oval 394"/>
              <p:cNvSpPr/>
              <p:nvPr/>
            </p:nvSpPr>
            <p:spPr>
              <a:xfrm>
                <a:off x="3193744" y="424814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Oval 395"/>
              <p:cNvSpPr/>
              <p:nvPr/>
            </p:nvSpPr>
            <p:spPr>
              <a:xfrm>
                <a:off x="3193745" y="4861751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7" name="Straight Connector 396"/>
              <p:cNvCxnSpPr>
                <a:stCxn id="394" idx="4"/>
                <a:endCxn id="395" idx="0"/>
              </p:cNvCxnSpPr>
              <p:nvPr/>
            </p:nvCxnSpPr>
            <p:spPr>
              <a:xfrm flipH="1">
                <a:off x="3308044" y="3791034"/>
                <a:ext cx="1133" cy="4571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/>
              <p:nvPr/>
            </p:nvCxnSpPr>
            <p:spPr>
              <a:xfrm>
                <a:off x="3308044" y="4476740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" name="Oval 398"/>
              <p:cNvSpPr/>
              <p:nvPr/>
            </p:nvSpPr>
            <p:spPr>
              <a:xfrm>
                <a:off x="3192613" y="5483383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0" name="Straight Connector 399"/>
              <p:cNvCxnSpPr/>
              <p:nvPr/>
            </p:nvCxnSpPr>
            <p:spPr>
              <a:xfrm>
                <a:off x="3306912" y="5098372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1" name="TextBox 400"/>
              <p:cNvSpPr txBox="1"/>
              <p:nvPr/>
            </p:nvSpPr>
            <p:spPr>
              <a:xfrm>
                <a:off x="2995610" y="451602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402" name="TextBox 401"/>
              <p:cNvSpPr txBox="1"/>
              <p:nvPr/>
            </p:nvSpPr>
            <p:spPr>
              <a:xfrm>
                <a:off x="3006830" y="5102717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>
                <a:off x="3022299" y="3845080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cxnSp>
            <p:nvCxnSpPr>
              <p:cNvPr id="404" name="Straight Connector 403"/>
              <p:cNvCxnSpPr>
                <a:endCxn id="394" idx="1"/>
              </p:cNvCxnSpPr>
              <p:nvPr/>
            </p:nvCxnSpPr>
            <p:spPr>
              <a:xfrm>
                <a:off x="2726084" y="3081069"/>
                <a:ext cx="502271" cy="5148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5" name="TextBox 404"/>
              <p:cNvSpPr txBox="1"/>
              <p:nvPr/>
            </p:nvSpPr>
            <p:spPr>
              <a:xfrm>
                <a:off x="2769590" y="329381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406" name="TextBox 405"/>
              <p:cNvSpPr txBox="1"/>
              <p:nvPr/>
            </p:nvSpPr>
            <p:spPr>
              <a:xfrm>
                <a:off x="3808306" y="120680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</a:t>
                </a:r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3011079" y="121653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763421" y="3601581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Oval 408"/>
              <p:cNvSpPr/>
              <p:nvPr/>
            </p:nvSpPr>
            <p:spPr>
              <a:xfrm>
                <a:off x="763421" y="2883697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0" name="Straight Connector 409"/>
              <p:cNvCxnSpPr>
                <a:endCxn id="409" idx="0"/>
              </p:cNvCxnSpPr>
              <p:nvPr/>
            </p:nvCxnSpPr>
            <p:spPr>
              <a:xfrm flipH="1">
                <a:off x="877721" y="2372838"/>
                <a:ext cx="413056" cy="5108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09" idx="4"/>
                <a:endCxn id="408" idx="0"/>
              </p:cNvCxnSpPr>
              <p:nvPr/>
            </p:nvCxnSpPr>
            <p:spPr>
              <a:xfrm>
                <a:off x="877721" y="3112297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TextBox 411"/>
              <p:cNvSpPr txBox="1"/>
              <p:nvPr/>
            </p:nvSpPr>
            <p:spPr>
              <a:xfrm>
                <a:off x="762534" y="2372838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548505" y="317227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762000" y="4288473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Oval 414"/>
              <p:cNvSpPr/>
              <p:nvPr/>
            </p:nvSpPr>
            <p:spPr>
              <a:xfrm>
                <a:off x="762001" y="4902084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6" name="Straight Connector 415"/>
              <p:cNvCxnSpPr>
                <a:endCxn id="414" idx="0"/>
              </p:cNvCxnSpPr>
              <p:nvPr/>
            </p:nvCxnSpPr>
            <p:spPr>
              <a:xfrm flipH="1">
                <a:off x="876300" y="3831367"/>
                <a:ext cx="1133" cy="45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/>
              <p:cNvCxnSpPr/>
              <p:nvPr/>
            </p:nvCxnSpPr>
            <p:spPr>
              <a:xfrm>
                <a:off x="876300" y="4517073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TextBox 417"/>
              <p:cNvSpPr txBox="1"/>
              <p:nvPr/>
            </p:nvSpPr>
            <p:spPr>
              <a:xfrm>
                <a:off x="590555" y="455635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sp>
            <p:nvSpPr>
              <p:cNvPr id="419" name="TextBox 418"/>
              <p:cNvSpPr txBox="1"/>
              <p:nvPr/>
            </p:nvSpPr>
            <p:spPr>
              <a:xfrm>
                <a:off x="590555" y="388541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4038601" y="2899611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1" name="Straight Connector 420"/>
              <p:cNvCxnSpPr>
                <a:stCxn id="374" idx="5"/>
              </p:cNvCxnSpPr>
              <p:nvPr/>
            </p:nvCxnSpPr>
            <p:spPr>
              <a:xfrm>
                <a:off x="3624122" y="2376894"/>
                <a:ext cx="528779" cy="51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2" name="Oval 421"/>
              <p:cNvSpPr/>
              <p:nvPr/>
            </p:nvSpPr>
            <p:spPr>
              <a:xfrm>
                <a:off x="4037469" y="3521243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>
              <a:xfrm>
                <a:off x="4151768" y="3136232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3640468" y="2543137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3851686" y="3140577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702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Use Assembly?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Constructing a de </a:t>
            </a:r>
            <a:r>
              <a:rPr lang="en-US" sz="3200" dirty="0" err="1" smtClean="0"/>
              <a:t>Bruijn</a:t>
            </a:r>
            <a:r>
              <a:rPr lang="en-US" sz="3200" dirty="0" smtClean="0"/>
              <a:t> graph</a:t>
            </a:r>
            <a:br>
              <a:rPr lang="en-US" sz="3200" dirty="0" smtClean="0"/>
            </a:br>
            <a:r>
              <a:rPr lang="en-US" sz="3200" dirty="0" smtClean="0"/>
              <a:t>takes a lot of memory.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Hope: a machine in a clinic</a:t>
            </a:r>
            <a:br>
              <a:rPr lang="en-US" sz="3200" dirty="0" smtClean="0"/>
            </a:br>
            <a:r>
              <a:rPr lang="en-US" sz="3200" dirty="0" smtClean="0"/>
              <a:t>that would collect and</a:t>
            </a:r>
            <a:br>
              <a:rPr lang="en-US" sz="3200" dirty="0" smtClean="0"/>
            </a:br>
            <a:r>
              <a:rPr lang="en-US" sz="3200" dirty="0" smtClean="0"/>
              <a:t>map reads in 10 minutes.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Idea: use existing structure of reference genome to help us sequence a patient’s genome.</a:t>
            </a:r>
          </a:p>
        </p:txBody>
      </p:sp>
      <p:pic>
        <p:nvPicPr>
          <p:cNvPr id="4" name="Picture 3" descr="debruijn_graph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4" y="1278468"/>
            <a:ext cx="317661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Box 235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</a:t>
            </a:r>
            <a:r>
              <a:rPr lang="en-US" sz="3600" spc="600" dirty="0" err="1" smtClean="0"/>
              <a:t>anas</a:t>
            </a:r>
            <a:endParaRPr lang="en-US" sz="3600" spc="600" dirty="0" smtClean="0"/>
          </a:p>
        </p:txBody>
      </p:sp>
      <p:grpSp>
        <p:nvGrpSpPr>
          <p:cNvPr id="237" name="Group 236"/>
          <p:cNvGrpSpPr/>
          <p:nvPr/>
        </p:nvGrpSpPr>
        <p:grpSpPr>
          <a:xfrm>
            <a:off x="3005667" y="824089"/>
            <a:ext cx="4252095" cy="5285559"/>
            <a:chOff x="548505" y="426424"/>
            <a:chExt cx="4252095" cy="5285559"/>
          </a:xfrm>
        </p:grpSpPr>
        <p:sp>
          <p:nvSpPr>
            <p:cNvPr id="238" name="Oval 237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240" name="Oval 23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2" name="Oval 24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/>
            <p:cNvCxnSpPr>
              <a:stCxn id="241" idx="3"/>
              <a:endCxn id="24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42" idx="4"/>
              <a:endCxn id="24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48" name="Straight Connector 247"/>
            <p:cNvCxnSpPr>
              <a:stCxn id="238" idx="4"/>
              <a:endCxn id="24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Connector 250"/>
            <p:cNvCxnSpPr>
              <a:endCxn id="25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3" name="Straight Connector 252"/>
            <p:cNvCxnSpPr>
              <a:stCxn id="250" idx="4"/>
              <a:endCxn id="25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52" idx="4"/>
              <a:endCxn id="24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25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58" name="Oval 25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9" name="Oval 25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0" name="Oval 25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1" name="Straight Connector 260"/>
            <p:cNvCxnSpPr>
              <a:stCxn id="259" idx="4"/>
              <a:endCxn id="26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60" idx="4"/>
              <a:endCxn id="25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TextBox 262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265" name="Straight Connector 264"/>
            <p:cNvCxnSpPr>
              <a:stCxn id="238" idx="4"/>
              <a:endCxn id="25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7" name="Oval 266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8" name="Straight Connector 267"/>
            <p:cNvCxnSpPr>
              <a:endCxn id="267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67" idx="4"/>
              <a:endCxn id="266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72" name="Oval 271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3" name="Straight Connector 272"/>
            <p:cNvCxnSpPr>
              <a:endCxn id="272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Oval 274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6" name="Straight Connector 275"/>
            <p:cNvCxnSpPr>
              <a:stCxn id="238" idx="4"/>
              <a:endCxn id="275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Oval 276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8" name="Oval 277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9" name="Straight Connector 278"/>
            <p:cNvCxnSpPr>
              <a:endCxn id="278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>
              <a:stCxn id="278" idx="4"/>
              <a:endCxn id="277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83" name="Oval 282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4" name="Straight Connector 283"/>
            <p:cNvCxnSpPr>
              <a:endCxn id="283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6" name="Straight Connector 285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8" name="Oval 287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9" name="Straight Connector 288"/>
            <p:cNvCxnSpPr>
              <a:stCxn id="285" idx="4"/>
              <a:endCxn id="287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95" name="Oval 294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6" name="Straight Connector 295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98" name="Oval 297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9" name="Oval 298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0" name="Oval 299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1" name="Straight Connector 300"/>
            <p:cNvCxnSpPr>
              <a:stCxn id="298" idx="4"/>
              <a:endCxn id="299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TextBox 304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308" name="Straight Connector 307"/>
            <p:cNvCxnSpPr>
              <a:endCxn id="298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TextBox 308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12" name="Oval 311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4" name="Straight Connector 313"/>
            <p:cNvCxnSpPr>
              <a:endCxn id="313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13" idx="4"/>
              <a:endCxn id="312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TextBox 31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18" name="Oval 31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9" name="Oval 31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0" name="Straight Connector 319"/>
            <p:cNvCxnSpPr>
              <a:endCxn id="31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TextBox 32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24" name="Oval 32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5" name="Straight Connector 324"/>
            <p:cNvCxnSpPr>
              <a:stCxn id="278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Oval 32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7" name="Straight Connector 32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1255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na</a:t>
            </a:r>
            <a:r>
              <a:rPr lang="en-US" sz="3600" spc="600" dirty="0" err="1" smtClean="0"/>
              <a:t>nas</a:t>
            </a:r>
            <a:endParaRPr lang="en-US" sz="3600" spc="600" dirty="0" smtClean="0"/>
          </a:p>
        </p:txBody>
      </p:sp>
      <p:grpSp>
        <p:nvGrpSpPr>
          <p:cNvPr id="143" name="Group 142"/>
          <p:cNvGrpSpPr/>
          <p:nvPr/>
        </p:nvGrpSpPr>
        <p:grpSpPr>
          <a:xfrm>
            <a:off x="3000022" y="824089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712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nan</a:t>
            </a:r>
            <a:r>
              <a:rPr lang="en-US" sz="3600" spc="600" dirty="0" err="1" smtClean="0"/>
              <a:t>as</a:t>
            </a:r>
            <a:endParaRPr lang="en-US" sz="3600" spc="600" dirty="0" smtClean="0"/>
          </a:p>
        </p:txBody>
      </p:sp>
      <p:grpSp>
        <p:nvGrpSpPr>
          <p:cNvPr id="143" name="Group 142"/>
          <p:cNvGrpSpPr/>
          <p:nvPr/>
        </p:nvGrpSpPr>
        <p:grpSpPr>
          <a:xfrm>
            <a:off x="3001016" y="824552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7807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3014133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nana</a:t>
            </a:r>
            <a:r>
              <a:rPr lang="en-US" sz="3600" spc="600" dirty="0" err="1" smtClean="0"/>
              <a:t>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37727258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</a:t>
            </a:r>
            <a:r>
              <a:rPr lang="en-US" sz="3600" spc="600" dirty="0" err="1" smtClean="0"/>
              <a:t>nas</a:t>
            </a:r>
            <a:endParaRPr lang="en-US" sz="3600" spc="600" dirty="0" smtClean="0"/>
          </a:p>
        </p:txBody>
      </p:sp>
      <p:grpSp>
        <p:nvGrpSpPr>
          <p:cNvPr id="143" name="Group 142"/>
          <p:cNvGrpSpPr/>
          <p:nvPr/>
        </p:nvGrpSpPr>
        <p:grpSpPr>
          <a:xfrm>
            <a:off x="3305816" y="824089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9272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310467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</a:t>
            </a:r>
            <a:r>
              <a:rPr lang="en-US" sz="3600" spc="600" dirty="0" err="1" smtClean="0"/>
              <a:t>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10716799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311461" y="824552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r>
              <a:rPr lang="en-US" sz="3600" spc="600" dirty="0" err="1" smtClean="0"/>
              <a:t>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31329846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305816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r>
              <a:rPr lang="en-US" sz="3600" b="1" spc="600" dirty="0" err="1" smtClean="0">
                <a:solidFill>
                  <a:srgbClr val="FF0000"/>
                </a:solidFill>
              </a:rPr>
              <a:t>s</a:t>
            </a:r>
            <a:endParaRPr lang="en-US" sz="3600" b="1" spc="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723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</a:t>
            </a:r>
            <a:r>
              <a:rPr lang="en-US" sz="3600" spc="600" dirty="0" err="1" smtClean="0"/>
              <a:t>as</a:t>
            </a:r>
            <a:endParaRPr lang="en-US" sz="3600" spc="600" dirty="0" smtClean="0"/>
          </a:p>
        </p:txBody>
      </p:sp>
      <p:grpSp>
        <p:nvGrpSpPr>
          <p:cNvPr id="143" name="Group 142"/>
          <p:cNvGrpSpPr/>
          <p:nvPr/>
        </p:nvGrpSpPr>
        <p:grpSpPr>
          <a:xfrm>
            <a:off x="3596505" y="824552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4201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281"/>
          <p:cNvGrpSpPr/>
          <p:nvPr/>
        </p:nvGrpSpPr>
        <p:grpSpPr>
          <a:xfrm>
            <a:off x="3596505" y="824089"/>
            <a:ext cx="4252095" cy="5285559"/>
            <a:chOff x="548505" y="426424"/>
            <a:chExt cx="4252095" cy="5285559"/>
          </a:xfrm>
        </p:grpSpPr>
        <p:sp>
          <p:nvSpPr>
            <p:cNvPr id="283" name="Oval 28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285" name="Oval 28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6" name="Oval 28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8" name="Straight Connector 287"/>
            <p:cNvCxnSpPr>
              <a:stCxn id="286" idx="3"/>
              <a:endCxn id="28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>
              <a:stCxn id="287" idx="4"/>
              <a:endCxn id="28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93" name="Straight Connector 292"/>
            <p:cNvCxnSpPr>
              <a:stCxn id="283" idx="4"/>
              <a:endCxn id="28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5" name="Oval 29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6" name="Straight Connector 295"/>
            <p:cNvCxnSpPr>
              <a:endCxn id="29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Oval 29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8" name="Straight Connector 297"/>
            <p:cNvCxnSpPr>
              <a:stCxn id="295" idx="4"/>
              <a:endCxn id="29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97" idx="4"/>
              <a:endCxn id="29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xtBox 29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03" name="Oval 30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4" name="Oval 30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6" name="Straight Connector 305"/>
            <p:cNvCxnSpPr>
              <a:stCxn id="304" idx="4"/>
              <a:endCxn id="30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305" idx="4"/>
              <a:endCxn id="30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TextBox 30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10" name="Straight Connector 309"/>
            <p:cNvCxnSpPr>
              <a:stCxn id="283" idx="4"/>
              <a:endCxn id="30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Oval 31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3" name="Straight Connector 312"/>
            <p:cNvCxnSpPr>
              <a:endCxn id="31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12" idx="4"/>
              <a:endCxn id="31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TextBox 31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17" name="Oval 31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8" name="Straight Connector 317"/>
            <p:cNvCxnSpPr>
              <a:endCxn id="31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TextBox 31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20" name="Oval 31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1" name="Straight Connector 320"/>
            <p:cNvCxnSpPr>
              <a:stCxn id="283" idx="4"/>
              <a:endCxn id="32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Oval 32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4" name="Straight Connector 323"/>
            <p:cNvCxnSpPr>
              <a:endCxn id="32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23" idx="4"/>
              <a:endCxn id="32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28" name="Oval 32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9" name="Straight Connector 328"/>
            <p:cNvCxnSpPr>
              <a:endCxn id="32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Oval 33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4" name="Straight Connector 333"/>
            <p:cNvCxnSpPr>
              <a:stCxn id="330" idx="4"/>
              <a:endCxn id="33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TextBox 33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40" name="Oval 33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1" name="Straight Connector 34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TextBox 34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9" name="Straight Connector 34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TextBox 34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353" name="Straight Connector 352"/>
            <p:cNvCxnSpPr>
              <a:endCxn id="34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7" name="Oval 35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Oval 35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9" name="Straight Connector 358"/>
            <p:cNvCxnSpPr>
              <a:endCxn id="35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358" idx="4"/>
              <a:endCxn id="35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3" name="Oval 36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69" name="Oval 36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stCxn id="32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Oval 37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75" name="TextBox 37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na</a:t>
            </a:r>
            <a:r>
              <a:rPr lang="en-US" sz="3600" spc="600" dirty="0" err="1" smtClean="0"/>
              <a:t>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3135420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Mapping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Read mapping</a:t>
            </a:r>
            <a:r>
              <a:rPr lang="en-US" sz="3200" dirty="0" smtClean="0"/>
              <a:t>: determine where each read has high similarity to the reference genome.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7410" y="3200400"/>
            <a:ext cx="7772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b="0" i="0" dirty="0" smtClean="0">
                <a:solidFill>
                  <a:srgbClr val="000000"/>
                </a:solidFill>
                <a:latin typeface="Courier"/>
                <a:cs typeface="Courier"/>
              </a:rPr>
              <a:t>CTGAGGATGGACTACGCTACTACTGATAGCTGTTT</a:t>
            </a:r>
            <a:br>
              <a:rPr lang="en-US" altLang="en-US" sz="2400" b="0" i="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altLang="en-US" sz="2400" b="0" i="0" dirty="0" smtClean="0">
                <a:solidFill>
                  <a:srgbClr val="000000"/>
                </a:solidFill>
                <a:latin typeface="Courier"/>
                <a:cs typeface="Courier"/>
              </a:rPr>
              <a:t>  GAGGA    C</a:t>
            </a:r>
            <a:r>
              <a:rPr lang="en-US" altLang="en-US" sz="2400" b="1" i="0" dirty="0" smtClean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altLang="en-US" sz="2400" b="0" i="0" dirty="0" smtClean="0">
                <a:solidFill>
                  <a:srgbClr val="000000"/>
                </a:solidFill>
                <a:latin typeface="Courier"/>
                <a:cs typeface="Courier"/>
              </a:rPr>
              <a:t>ACG       TGA</a:t>
            </a:r>
            <a:r>
              <a:rPr lang="en-US" altLang="en-US" sz="2400" b="1" dirty="0">
                <a:solidFill>
                  <a:srgbClr val="FF0000"/>
                </a:solidFill>
                <a:latin typeface="Courier"/>
                <a:cs typeface="Courier"/>
              </a:rPr>
              <a:t>-</a:t>
            </a:r>
            <a:r>
              <a:rPr lang="en-US" altLang="en-US" sz="2400" b="0" i="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alt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93590" y="3200400"/>
            <a:ext cx="1457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Reference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399235" y="3552240"/>
            <a:ext cx="934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Reads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01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595511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na</a:t>
            </a:r>
            <a:r>
              <a:rPr lang="en-US" sz="3600" b="1" spc="600" dirty="0" err="1" smtClean="0">
                <a:solidFill>
                  <a:srgbClr val="FF0000"/>
                </a:solidFill>
              </a:rPr>
              <a:t>s</a:t>
            </a:r>
            <a:endParaRPr lang="en-US" sz="3600" b="1" spc="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9598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panamabanan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</a:t>
            </a:r>
            <a:r>
              <a:rPr lang="en-US" sz="3600" spc="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endParaRPr lang="en-US" sz="3600" spc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3595511" y="824089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6620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595511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panamabanan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</a:t>
            </a:r>
            <a:r>
              <a:rPr lang="en-US" sz="3600" b="1" spc="600" dirty="0" err="1" smtClean="0">
                <a:solidFill>
                  <a:srgbClr val="FF0000"/>
                </a:solidFill>
              </a:rPr>
              <a:t>s</a:t>
            </a:r>
            <a:endParaRPr lang="en-US" sz="3600" b="1" spc="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438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panamabanana</a:t>
            </a:r>
            <a:r>
              <a:rPr lang="en-US" sz="3600" b="1" spc="600" dirty="0" err="1" smtClean="0">
                <a:solidFill>
                  <a:srgbClr val="FF0000"/>
                </a:solidFill>
              </a:rPr>
              <a:t>s</a:t>
            </a:r>
            <a:endParaRPr lang="en-US" sz="3600" b="1" spc="600" dirty="0" smtClean="0">
              <a:solidFill>
                <a:srgbClr val="FF0000"/>
              </a:solidFill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4234327" y="824089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781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Runtime of Brute Force:</a:t>
            </a:r>
          </a:p>
          <a:p>
            <a:pPr lvl="1"/>
            <a:r>
              <a:rPr lang="en-US" dirty="0" smtClean="0"/>
              <a:t>Total: O(|</a:t>
            </a:r>
            <a:r>
              <a:rPr lang="en-US" i="1" dirty="0" smtClean="0"/>
              <a:t>Genome</a:t>
            </a:r>
            <a:r>
              <a:rPr lang="en-US" dirty="0" smtClean="0"/>
              <a:t>|*|</a:t>
            </a:r>
            <a:r>
              <a:rPr lang="en-US" i="1" dirty="0" smtClean="0"/>
              <a:t>Patterns</a:t>
            </a:r>
            <a:r>
              <a:rPr lang="en-US" dirty="0" smtClean="0"/>
              <a:t>|)</a:t>
            </a:r>
          </a:p>
          <a:p>
            <a:endParaRPr lang="en-US" dirty="0"/>
          </a:p>
          <a:p>
            <a:r>
              <a:rPr lang="en-US" dirty="0" smtClean="0"/>
              <a:t>Runtime of </a:t>
            </a:r>
            <a:r>
              <a:rPr lang="en-US" dirty="0" err="1" smtClean="0"/>
              <a:t>Trie</a:t>
            </a:r>
            <a:r>
              <a:rPr lang="en-US" dirty="0" smtClean="0"/>
              <a:t> Matching: </a:t>
            </a:r>
          </a:p>
          <a:p>
            <a:pPr lvl="1"/>
            <a:r>
              <a:rPr lang="en-US" dirty="0" err="1" smtClean="0"/>
              <a:t>Trie</a:t>
            </a:r>
            <a:r>
              <a:rPr lang="en-US" dirty="0" smtClean="0"/>
              <a:t> Construction: O(|</a:t>
            </a:r>
            <a:r>
              <a:rPr lang="en-US" i="1" dirty="0" smtClean="0"/>
              <a:t>Patterns</a:t>
            </a:r>
            <a:r>
              <a:rPr lang="en-US" dirty="0" smtClean="0"/>
              <a:t>|)</a:t>
            </a:r>
          </a:p>
          <a:p>
            <a:pPr lvl="1"/>
            <a:r>
              <a:rPr lang="en-US" dirty="0" smtClean="0"/>
              <a:t>Pattern Matching: O(|</a:t>
            </a:r>
            <a:r>
              <a:rPr lang="en-US" i="1" dirty="0" smtClean="0"/>
              <a:t>Genome</a:t>
            </a:r>
            <a:r>
              <a:rPr lang="en-US" dirty="0" smtClean="0"/>
              <a:t>| * |</a:t>
            </a:r>
            <a:r>
              <a:rPr lang="en-US" i="1" dirty="0" err="1" smtClean="0"/>
              <a:t>LongestPattern</a:t>
            </a:r>
            <a:r>
              <a:rPr lang="en-US" dirty="0" smtClean="0"/>
              <a:t>|)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088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From a </a:t>
            </a:r>
            <a:r>
              <a:rPr lang="en-US" b="1" dirty="0" err="1" smtClean="0">
                <a:solidFill>
                  <a:srgbClr val="000000"/>
                </a:solidFill>
              </a:rPr>
              <a:t>Trie</a:t>
            </a:r>
            <a:r>
              <a:rPr lang="en-US" b="1" dirty="0" smtClean="0">
                <a:solidFill>
                  <a:srgbClr val="000000"/>
                </a:solidFill>
              </a:rPr>
              <a:t> to a Suffix Tree</a:t>
            </a:r>
            <a:endParaRPr lang="en-US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</p:spTree>
    <p:extLst>
      <p:ext uri="{BB962C8B-B14F-4D97-AF65-F5344CB8AC3E}">
        <p14:creationId xmlns:p14="http://schemas.microsoft.com/office/powerpoint/2010/main" val="123897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Analysis of </a:t>
            </a:r>
            <a:r>
              <a:rPr lang="en-US" dirty="0" err="1" smtClean="0"/>
              <a:t>TrieMatching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952999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Son</a:t>
            </a:r>
            <a:r>
              <a:rPr lang="en-US" sz="3200" dirty="0"/>
              <a:t> </a:t>
            </a:r>
            <a:r>
              <a:rPr lang="en-US" sz="3200" dirty="0" smtClean="0"/>
              <a:t>completely forgot</a:t>
            </a:r>
            <a:br>
              <a:rPr lang="en-US" sz="3200" dirty="0" smtClean="0"/>
            </a:br>
            <a:r>
              <a:rPr lang="en-US" sz="3200" dirty="0" smtClean="0"/>
              <a:t>about </a:t>
            </a:r>
            <a:r>
              <a:rPr lang="en-US" sz="3200" dirty="0"/>
              <a:t>memory</a:t>
            </a:r>
            <a:r>
              <a:rPr lang="en-US" sz="3200" dirty="0" smtClean="0"/>
              <a:t>!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Our </a:t>
            </a:r>
            <a:r>
              <a:rPr lang="en-US" sz="3200" dirty="0" err="1" smtClean="0"/>
              <a:t>trie</a:t>
            </a:r>
            <a:r>
              <a:rPr lang="en-US" sz="3200" smtClean="0"/>
              <a:t>: </a:t>
            </a:r>
            <a:r>
              <a:rPr lang="en-US" sz="3200" smtClean="0"/>
              <a:t>30 edges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|</a:t>
            </a:r>
            <a:r>
              <a:rPr lang="en-US" sz="3200" i="1" dirty="0" smtClean="0"/>
              <a:t>Patterns</a:t>
            </a:r>
            <a:r>
              <a:rPr lang="en-US" sz="3200" dirty="0" smtClean="0"/>
              <a:t>| = 39</a:t>
            </a:r>
            <a:endParaRPr lang="en-US" sz="3200" dirty="0"/>
          </a:p>
          <a:p>
            <a:endParaRPr lang="en-US" dirty="0" smtClean="0"/>
          </a:p>
          <a:p>
            <a:r>
              <a:rPr lang="en-US" dirty="0" smtClean="0"/>
              <a:t>Worst case: # edges</a:t>
            </a:r>
            <a:br>
              <a:rPr lang="en-US" dirty="0" smtClean="0"/>
            </a:br>
            <a:r>
              <a:rPr lang="en-US" dirty="0" smtClean="0"/>
              <a:t>= O(|</a:t>
            </a:r>
            <a:r>
              <a:rPr lang="en-US" i="1" dirty="0" smtClean="0"/>
              <a:t>Patterns</a:t>
            </a:r>
            <a:r>
              <a:rPr lang="en-US" dirty="0" smtClean="0"/>
              <a:t>|)</a:t>
            </a:r>
            <a:endParaRPr lang="en-US" dirty="0"/>
          </a:p>
        </p:txBody>
      </p:sp>
      <p:grpSp>
        <p:nvGrpSpPr>
          <p:cNvPr id="190" name="Group 189"/>
          <p:cNvGrpSpPr/>
          <p:nvPr/>
        </p:nvGrpSpPr>
        <p:grpSpPr>
          <a:xfrm>
            <a:off x="4605546" y="1295400"/>
            <a:ext cx="4252095" cy="5285559"/>
            <a:chOff x="548505" y="426424"/>
            <a:chExt cx="4252095" cy="5285559"/>
          </a:xfrm>
        </p:grpSpPr>
        <p:sp>
          <p:nvSpPr>
            <p:cNvPr id="191" name="Oval 19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6" name="Straight Connector 195"/>
            <p:cNvCxnSpPr>
              <a:stCxn id="194" idx="3"/>
              <a:endCxn id="19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5" idx="4"/>
              <a:endCxn id="19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01" name="Straight Connector 200"/>
            <p:cNvCxnSpPr>
              <a:stCxn id="191" idx="4"/>
              <a:endCxn id="19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Connector 203"/>
            <p:cNvCxnSpPr>
              <a:endCxn id="20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05" idx="4"/>
              <a:endCxn id="20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Oval 21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4" name="Straight Connector 213"/>
            <p:cNvCxnSpPr>
              <a:stCxn id="212" idx="4"/>
              <a:endCxn id="21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3" idx="4"/>
              <a:endCxn id="21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218" name="Straight Connector 217"/>
            <p:cNvCxnSpPr>
              <a:stCxn id="191" idx="4"/>
              <a:endCxn id="21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1" name="Straight Connector 220"/>
            <p:cNvCxnSpPr>
              <a:endCxn id="22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20" idx="4"/>
              <a:endCxn id="21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5" name="Oval 22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8" name="Oval 22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9" name="Straight Connector 228"/>
            <p:cNvCxnSpPr>
              <a:stCxn id="191" idx="4"/>
              <a:endCxn id="22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>
              <a:endCxn id="23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31" idx="4"/>
              <a:endCxn id="23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7" name="Straight Connector 236"/>
            <p:cNvCxnSpPr>
              <a:endCxn id="23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9" name="Straight Connector 23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Straight Connector 241"/>
            <p:cNvCxnSpPr>
              <a:stCxn id="238" idx="4"/>
              <a:endCxn id="24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48" name="Oval 24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Connector 24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51" name="Oval 25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Connector 253"/>
            <p:cNvCxnSpPr>
              <a:stCxn id="251" idx="4"/>
              <a:endCxn id="25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Connector 25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61" name="Straight Connector 260"/>
            <p:cNvCxnSpPr>
              <a:endCxn id="25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TextBox 26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65" name="Oval 26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6" name="Oval 26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7" name="Straight Connector 266"/>
            <p:cNvCxnSpPr>
              <a:endCxn id="26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66" idx="4"/>
              <a:endCxn id="26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71" name="Oval 27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2" name="Oval 27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3" name="Straight Connector 272"/>
            <p:cNvCxnSpPr>
              <a:endCxn id="27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Box 27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77" name="Oval 27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8" name="Straight Connector 277"/>
            <p:cNvCxnSpPr>
              <a:stCxn id="23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0" name="Straight Connector 27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63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Analysis of </a:t>
            </a:r>
            <a:r>
              <a:rPr lang="en-US" dirty="0" err="1" smtClean="0"/>
              <a:t>TrieMatching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952999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Son</a:t>
            </a:r>
            <a:r>
              <a:rPr lang="en-US" sz="3200" dirty="0"/>
              <a:t> </a:t>
            </a:r>
            <a:r>
              <a:rPr lang="en-US" sz="3200" dirty="0" smtClean="0"/>
              <a:t>completely forgot</a:t>
            </a:r>
            <a:br>
              <a:rPr lang="en-US" sz="3200" dirty="0" smtClean="0"/>
            </a:br>
            <a:r>
              <a:rPr lang="en-US" sz="3200" dirty="0" smtClean="0"/>
              <a:t>about </a:t>
            </a:r>
            <a:r>
              <a:rPr lang="en-US" sz="3200" dirty="0"/>
              <a:t>memory</a:t>
            </a:r>
            <a:r>
              <a:rPr lang="en-US" sz="3200" dirty="0" smtClean="0"/>
              <a:t>!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Our </a:t>
            </a:r>
            <a:r>
              <a:rPr lang="en-US" sz="3200" dirty="0" err="1" smtClean="0"/>
              <a:t>trie</a:t>
            </a:r>
            <a:r>
              <a:rPr lang="en-US" sz="3200" dirty="0" smtClean="0"/>
              <a:t>: 30 edges,</a:t>
            </a:r>
            <a:br>
              <a:rPr lang="en-US" sz="3200" dirty="0" smtClean="0"/>
            </a:br>
            <a:r>
              <a:rPr lang="en-US" sz="3200" dirty="0" smtClean="0"/>
              <a:t>|</a:t>
            </a:r>
            <a:r>
              <a:rPr lang="en-US" sz="3200" i="1" dirty="0" smtClean="0"/>
              <a:t>Patterns</a:t>
            </a:r>
            <a:r>
              <a:rPr lang="en-US" sz="3200" dirty="0" smtClean="0"/>
              <a:t>| = 39</a:t>
            </a:r>
            <a:endParaRPr lang="en-US" sz="3200" dirty="0"/>
          </a:p>
          <a:p>
            <a:endParaRPr lang="en-US" dirty="0" smtClean="0"/>
          </a:p>
          <a:p>
            <a:r>
              <a:rPr lang="en-US" dirty="0" smtClean="0"/>
              <a:t>Worst case: # edges</a:t>
            </a:r>
            <a:br>
              <a:rPr lang="en-US" dirty="0" smtClean="0"/>
            </a:br>
            <a:r>
              <a:rPr lang="en-US" dirty="0" smtClean="0"/>
              <a:t>= </a:t>
            </a:r>
            <a:r>
              <a:rPr lang="en-US" b="1" dirty="0" smtClean="0">
                <a:solidFill>
                  <a:srgbClr val="FF0000"/>
                </a:solidFill>
              </a:rPr>
              <a:t>O(|</a:t>
            </a:r>
            <a:r>
              <a:rPr lang="en-US" b="1" i="1" dirty="0" smtClean="0">
                <a:solidFill>
                  <a:srgbClr val="FF0000"/>
                </a:solidFill>
              </a:rPr>
              <a:t>Patterns</a:t>
            </a:r>
            <a:r>
              <a:rPr lang="en-US" b="1" dirty="0" smtClean="0">
                <a:solidFill>
                  <a:srgbClr val="FF0000"/>
                </a:solidFill>
              </a:rPr>
              <a:t>|)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4605546" y="1295400"/>
            <a:ext cx="4252095" cy="5285559"/>
            <a:chOff x="548505" y="426424"/>
            <a:chExt cx="4252095" cy="5285559"/>
          </a:xfrm>
        </p:grpSpPr>
        <p:sp>
          <p:nvSpPr>
            <p:cNvPr id="191" name="Oval 19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6" name="Straight Connector 195"/>
            <p:cNvCxnSpPr>
              <a:stCxn id="194" idx="3"/>
              <a:endCxn id="19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5" idx="4"/>
              <a:endCxn id="19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01" name="Straight Connector 200"/>
            <p:cNvCxnSpPr>
              <a:stCxn id="191" idx="4"/>
              <a:endCxn id="19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Connector 203"/>
            <p:cNvCxnSpPr>
              <a:endCxn id="20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05" idx="4"/>
              <a:endCxn id="20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Oval 21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4" name="Straight Connector 213"/>
            <p:cNvCxnSpPr>
              <a:stCxn id="212" idx="4"/>
              <a:endCxn id="21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3" idx="4"/>
              <a:endCxn id="21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218" name="Straight Connector 217"/>
            <p:cNvCxnSpPr>
              <a:stCxn id="191" idx="4"/>
              <a:endCxn id="21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1" name="Straight Connector 220"/>
            <p:cNvCxnSpPr>
              <a:endCxn id="22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20" idx="4"/>
              <a:endCxn id="21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5" name="Oval 22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8" name="Oval 22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9" name="Straight Connector 228"/>
            <p:cNvCxnSpPr>
              <a:stCxn id="191" idx="4"/>
              <a:endCxn id="22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>
              <a:endCxn id="23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31" idx="4"/>
              <a:endCxn id="23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7" name="Straight Connector 236"/>
            <p:cNvCxnSpPr>
              <a:endCxn id="23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9" name="Straight Connector 23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Straight Connector 241"/>
            <p:cNvCxnSpPr>
              <a:stCxn id="238" idx="4"/>
              <a:endCxn id="24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48" name="Oval 24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Connector 24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51" name="Oval 25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Connector 253"/>
            <p:cNvCxnSpPr>
              <a:stCxn id="251" idx="4"/>
              <a:endCxn id="25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Connector 25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61" name="Straight Connector 260"/>
            <p:cNvCxnSpPr>
              <a:endCxn id="25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TextBox 26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65" name="Oval 26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6" name="Oval 26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7" name="Straight Connector 266"/>
            <p:cNvCxnSpPr>
              <a:endCxn id="26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66" idx="4"/>
              <a:endCxn id="26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71" name="Oval 27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2" name="Oval 27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3" name="Straight Connector 272"/>
            <p:cNvCxnSpPr>
              <a:endCxn id="27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Box 27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77" name="Oval 27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8" name="Straight Connector 277"/>
            <p:cNvCxnSpPr>
              <a:stCxn id="23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0" name="Straight Connector 27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7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the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7480"/>
            <a:ext cx="8305800" cy="4525963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What if </a:t>
            </a:r>
            <a:r>
              <a:rPr lang="en-US" sz="3200" dirty="0"/>
              <a:t>instead we create a data structure from the</a:t>
            </a:r>
            <a:r>
              <a:rPr lang="en-US" sz="3200" i="1" dirty="0"/>
              <a:t> genome </a:t>
            </a:r>
            <a:r>
              <a:rPr lang="en-US" sz="3200" i="1" dirty="0" smtClean="0"/>
              <a:t>itself</a:t>
            </a:r>
            <a:r>
              <a:rPr lang="en-US" sz="3200" dirty="0"/>
              <a:t>?</a:t>
            </a:r>
            <a:endParaRPr lang="en-US" sz="3200" dirty="0" smtClean="0"/>
          </a:p>
        </p:txBody>
      </p:sp>
      <p:pic>
        <p:nvPicPr>
          <p:cNvPr id="4" name="Picture 3" descr="le-voyage-dans-le-temps_3468472-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971800"/>
            <a:ext cx="6019800" cy="37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8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the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Split </a:t>
            </a:r>
            <a:r>
              <a:rPr lang="en-US" i="1" dirty="0" smtClean="0"/>
              <a:t>Genome</a:t>
            </a:r>
            <a:r>
              <a:rPr lang="en-US" dirty="0" smtClean="0"/>
              <a:t> into all its </a:t>
            </a:r>
            <a:r>
              <a:rPr lang="en-US" dirty="0"/>
              <a:t>suffixes.  </a:t>
            </a:r>
            <a:r>
              <a:rPr lang="en-US" dirty="0" smtClean="0"/>
              <a:t>(Show </a:t>
            </a:r>
            <a:r>
              <a:rPr lang="en-US" dirty="0"/>
              <a:t>matching “banana” by finding the </a:t>
            </a:r>
            <a:r>
              <a:rPr lang="en-US" dirty="0" smtClean="0"/>
              <a:t>suffix </a:t>
            </a:r>
            <a:r>
              <a:rPr lang="en-US" dirty="0"/>
              <a:t>“bananas”</a:t>
            </a:r>
            <a:r>
              <a:rPr lang="en-US" dirty="0" smtClean="0"/>
              <a:t>.)</a:t>
            </a:r>
          </a:p>
          <a:p>
            <a:endParaRPr lang="en-US" dirty="0"/>
          </a:p>
          <a:p>
            <a:r>
              <a:rPr lang="en-US" dirty="0" smtClean="0"/>
              <a:t>How can we combine these suffixes into a data structure?</a:t>
            </a:r>
          </a:p>
          <a:p>
            <a:endParaRPr lang="en-US" dirty="0"/>
          </a:p>
          <a:p>
            <a:r>
              <a:rPr lang="en-US" dirty="0" smtClean="0"/>
              <a:t>Let’s use a </a:t>
            </a:r>
            <a:r>
              <a:rPr lang="en-US" dirty="0" err="1" smtClean="0"/>
              <a:t>trie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Not Use Alignment?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Fitting alignment: </a:t>
            </a:r>
            <a:r>
              <a:rPr lang="en-US" sz="3200" dirty="0" smtClean="0"/>
              <a:t>align each read </a:t>
            </a:r>
            <a:r>
              <a:rPr lang="en-US" sz="3200" i="1" dirty="0" smtClean="0"/>
              <a:t>Pattern</a:t>
            </a:r>
            <a:r>
              <a:rPr lang="en-US" sz="3200" dirty="0" smtClean="0"/>
              <a:t> to the best substring of </a:t>
            </a:r>
            <a:r>
              <a:rPr lang="en-US" sz="3200" i="1" dirty="0" smtClean="0"/>
              <a:t>Genome</a:t>
            </a:r>
            <a:r>
              <a:rPr lang="en-US" sz="3200" dirty="0" smtClean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Has runtime O(</a:t>
            </a:r>
            <a:r>
              <a:rPr lang="en-US" sz="3200" dirty="0"/>
              <a:t>|</a:t>
            </a:r>
            <a:r>
              <a:rPr lang="en-US" sz="3200" i="1" dirty="0" smtClean="0"/>
              <a:t>Pattern</a:t>
            </a:r>
            <a:r>
              <a:rPr lang="en-US" sz="3200" dirty="0" smtClean="0"/>
              <a:t>|</a:t>
            </a:r>
            <a:r>
              <a:rPr lang="en-US" sz="3200" i="1" dirty="0" smtClean="0"/>
              <a:t> </a:t>
            </a:r>
            <a:r>
              <a:rPr lang="en-US" sz="3200" dirty="0" smtClean="0"/>
              <a:t>* |</a:t>
            </a:r>
            <a:r>
              <a:rPr lang="en-US" sz="3200" i="1" dirty="0" smtClean="0"/>
              <a:t>Genome</a:t>
            </a:r>
            <a:r>
              <a:rPr lang="en-US" sz="3200" dirty="0" smtClean="0"/>
              <a:t>|) for each </a:t>
            </a:r>
            <a:r>
              <a:rPr lang="en-US" sz="3200" i="1" dirty="0" smtClean="0"/>
              <a:t>Pattern</a:t>
            </a:r>
            <a:r>
              <a:rPr lang="en-US" sz="3200" dirty="0" smtClean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Has runtime O(|</a:t>
            </a:r>
            <a:r>
              <a:rPr lang="en-US" sz="3200" i="1" dirty="0" smtClean="0"/>
              <a:t>Patterns</a:t>
            </a:r>
            <a:r>
              <a:rPr lang="en-US" sz="3200" dirty="0" smtClean="0"/>
              <a:t>| * |</a:t>
            </a:r>
            <a:r>
              <a:rPr lang="en-US" sz="3200" i="1" dirty="0" smtClean="0"/>
              <a:t>Genome</a:t>
            </a:r>
            <a:r>
              <a:rPr lang="en-US" sz="3200" dirty="0" smtClean="0"/>
              <a:t>|) for a collection of </a:t>
            </a:r>
            <a:r>
              <a:rPr lang="en-US" sz="3200" i="1" dirty="0" smtClean="0"/>
              <a:t>Patterns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51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/>
              <a:t>panamabananas</a:t>
            </a:r>
            <a:r>
              <a:rPr lang="en-US" sz="3600" spc="600" dirty="0" smtClean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3550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 smtClean="0">
                <a:solidFill>
                  <a:srgbClr val="0000FF"/>
                </a:solidFill>
              </a:rPr>
              <a:t>panamabananas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6458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8305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8305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8305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8305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8305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8305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8305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139437" y="440798"/>
            <a:ext cx="948099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683054" y="186470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8305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683054" y="13852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683054" y="8663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944316" y="6037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1944316" y="118854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4"/>
            <a:endCxn id="244" idx="0"/>
          </p:cNvCxnSpPr>
          <p:nvPr/>
        </p:nvCxnSpPr>
        <p:spPr>
          <a:xfrm>
            <a:off x="2058616" y="832397"/>
            <a:ext cx="0" cy="356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4"/>
            <a:endCxn id="247" idx="0"/>
          </p:cNvCxnSpPr>
          <p:nvPr/>
        </p:nvCxnSpPr>
        <p:spPr>
          <a:xfrm>
            <a:off x="2058616" y="1417144"/>
            <a:ext cx="0" cy="295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1944316" y="1712418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4"/>
            <a:endCxn id="248" idx="0"/>
          </p:cNvCxnSpPr>
          <p:nvPr/>
        </p:nvCxnSpPr>
        <p:spPr>
          <a:xfrm>
            <a:off x="2058616" y="1941018"/>
            <a:ext cx="0" cy="3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8305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anamabananas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51251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8305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8305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8305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8305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8305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8305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8305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139437" y="440798"/>
            <a:ext cx="948099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683054" y="186470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8305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683054" y="13852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683054" y="8663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944316" y="603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1944316" y="118854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4"/>
            <a:endCxn id="244" idx="0"/>
          </p:cNvCxnSpPr>
          <p:nvPr/>
        </p:nvCxnSpPr>
        <p:spPr>
          <a:xfrm>
            <a:off x="2058616" y="832397"/>
            <a:ext cx="0" cy="356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4"/>
            <a:endCxn id="247" idx="0"/>
          </p:cNvCxnSpPr>
          <p:nvPr/>
        </p:nvCxnSpPr>
        <p:spPr>
          <a:xfrm>
            <a:off x="2058616" y="1417144"/>
            <a:ext cx="0" cy="295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1944316" y="17124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4"/>
            <a:endCxn id="248" idx="0"/>
          </p:cNvCxnSpPr>
          <p:nvPr/>
        </p:nvCxnSpPr>
        <p:spPr>
          <a:xfrm>
            <a:off x="2058616" y="1941018"/>
            <a:ext cx="0" cy="3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8305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540050" y="199099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135451" y="14670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3468536" y="8625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075281" y="118854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830723" cy="704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4270402" y="1383666"/>
            <a:ext cx="311504" cy="319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548428" y="16695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5"/>
            <a:endCxn id="171" idx="0"/>
          </p:cNvCxnSpPr>
          <p:nvPr/>
        </p:nvCxnSpPr>
        <p:spPr>
          <a:xfrm>
            <a:off x="4743549" y="1864709"/>
            <a:ext cx="289297" cy="477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namabananas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47700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540050" y="199099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135451" y="14670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468536" y="8625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075281" y="118854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830723" cy="704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4270402" y="1383666"/>
            <a:ext cx="311504" cy="319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548428" y="166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5"/>
            <a:endCxn id="171" idx="0"/>
          </p:cNvCxnSpPr>
          <p:nvPr/>
        </p:nvCxnSpPr>
        <p:spPr>
          <a:xfrm>
            <a:off x="4743549" y="1864709"/>
            <a:ext cx="289297" cy="477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73556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75872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anam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48137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anama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49688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anamab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18488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anamaba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82727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Focus on a simple question: where do the reads match the reference genome </a:t>
            </a:r>
            <a:r>
              <a:rPr lang="en-US" i="1" dirty="0" smtClean="0"/>
              <a:t>exactly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b="1" dirty="0" smtClean="0"/>
              <a:t>Single Pattern Matching Problem:</a:t>
            </a:r>
            <a:endParaRPr lang="en-US" dirty="0" smtClean="0"/>
          </a:p>
          <a:p>
            <a:pPr lvl="1"/>
            <a:r>
              <a:rPr lang="en-US" b="1" dirty="0" smtClean="0"/>
              <a:t>Input:</a:t>
            </a:r>
            <a:r>
              <a:rPr lang="en-US" dirty="0" smtClean="0"/>
              <a:t> A string </a:t>
            </a:r>
            <a:r>
              <a:rPr lang="en-US" i="1" dirty="0" smtClean="0"/>
              <a:t>Pattern</a:t>
            </a:r>
            <a:r>
              <a:rPr lang="en-US" dirty="0" smtClean="0"/>
              <a:t> and a string </a:t>
            </a:r>
            <a:r>
              <a:rPr lang="en-US" i="1" dirty="0" smtClean="0"/>
              <a:t>Genome.</a:t>
            </a:r>
            <a:endParaRPr lang="en-US" dirty="0" smtClean="0"/>
          </a:p>
          <a:p>
            <a:pPr lvl="1"/>
            <a:r>
              <a:rPr lang="en-US" b="1" dirty="0" smtClean="0"/>
              <a:t>Output:</a:t>
            </a:r>
            <a:r>
              <a:rPr lang="en-US" dirty="0" smtClean="0"/>
              <a:t> All positions in </a:t>
            </a:r>
            <a:r>
              <a:rPr lang="en-US" i="1" dirty="0" smtClean="0"/>
              <a:t>Genome</a:t>
            </a:r>
            <a:r>
              <a:rPr lang="en-US" dirty="0" smtClean="0"/>
              <a:t> where </a:t>
            </a:r>
            <a:r>
              <a:rPr lang="en-US" i="1" dirty="0" smtClean="0"/>
              <a:t>Pattern</a:t>
            </a:r>
            <a:r>
              <a:rPr lang="en-US" dirty="0" smtClean="0"/>
              <a:t> appears as a substring.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9752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anamaban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76202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326" name="TextBox 325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anamabana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26973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anamabanan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788829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rgbClr val="A6A6A6"/>
                </a:solidFill>
              </a:rPr>
              <a:t>anamabanana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62905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0061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Suffix </a:t>
            </a:r>
            <a:r>
              <a:rPr lang="en-US" dirty="0" err="1" smtClean="0"/>
              <a:t>Trie</a:t>
            </a:r>
            <a:r>
              <a:rPr lang="en-US" dirty="0" smtClean="0"/>
              <a:t> and Pattern Matching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For each </a:t>
            </a:r>
            <a:r>
              <a:rPr lang="en-US" i="1" dirty="0" smtClean="0"/>
              <a:t>Pattern</a:t>
            </a:r>
            <a:r>
              <a:rPr lang="en-US" dirty="0" smtClean="0"/>
              <a:t>, see if </a:t>
            </a:r>
            <a:r>
              <a:rPr lang="en-US" i="1" dirty="0" smtClean="0"/>
              <a:t>Pattern</a:t>
            </a:r>
            <a:r>
              <a:rPr lang="en-US" dirty="0" smtClean="0"/>
              <a:t> can be spelled out from the root downward in the suffix </a:t>
            </a:r>
            <a:r>
              <a:rPr lang="en-US" dirty="0" err="1" smtClean="0"/>
              <a:t>trie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476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b</a:t>
            </a:r>
            <a:r>
              <a:rPr lang="en-US" sz="3600" spc="300" dirty="0" smtClean="0"/>
              <a:t>anana</a:t>
            </a:r>
          </a:p>
        </p:txBody>
      </p:sp>
    </p:spTree>
    <p:extLst>
      <p:ext uri="{BB962C8B-B14F-4D97-AF65-F5344CB8AC3E}">
        <p14:creationId xmlns:p14="http://schemas.microsoft.com/office/powerpoint/2010/main" val="277609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ba</a:t>
            </a:r>
            <a:r>
              <a:rPr lang="en-US" sz="3600" spc="300" dirty="0" smtClean="0"/>
              <a:t>nana</a:t>
            </a:r>
          </a:p>
        </p:txBody>
      </p:sp>
    </p:spTree>
    <p:extLst>
      <p:ext uri="{BB962C8B-B14F-4D97-AF65-F5344CB8AC3E}">
        <p14:creationId xmlns:p14="http://schemas.microsoft.com/office/powerpoint/2010/main" val="145871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ban</a:t>
            </a:r>
            <a:r>
              <a:rPr lang="en-US" sz="3600" spc="300" dirty="0" smtClean="0"/>
              <a:t>ana</a:t>
            </a:r>
          </a:p>
        </p:txBody>
      </p:sp>
    </p:spTree>
    <p:extLst>
      <p:ext uri="{BB962C8B-B14F-4D97-AF65-F5344CB8AC3E}">
        <p14:creationId xmlns:p14="http://schemas.microsoft.com/office/powerpoint/2010/main" val="334622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bana</a:t>
            </a:r>
            <a:r>
              <a:rPr lang="en-US" sz="3600" spc="300" dirty="0" smtClean="0"/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129149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Focus on a simple question: where do the reads match the reference genome </a:t>
            </a:r>
            <a:r>
              <a:rPr lang="en-US" i="1" dirty="0" smtClean="0"/>
              <a:t>exactly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Multiple</a:t>
            </a:r>
            <a:r>
              <a:rPr lang="en-US" b="1" dirty="0" smtClean="0"/>
              <a:t> Pattern Matching Problem:</a:t>
            </a:r>
            <a:endParaRPr lang="en-US" dirty="0" smtClean="0"/>
          </a:p>
          <a:p>
            <a:pPr lvl="1"/>
            <a:r>
              <a:rPr lang="en-US" b="1" dirty="0" smtClean="0"/>
              <a:t>Input:</a:t>
            </a:r>
            <a:r>
              <a:rPr lang="en-US" dirty="0" smtClean="0"/>
              <a:t> A </a:t>
            </a:r>
            <a:r>
              <a:rPr lang="en-US" dirty="0" smtClean="0">
                <a:solidFill>
                  <a:srgbClr val="FF0000"/>
                </a:solidFill>
              </a:rPr>
              <a:t>collection of strings </a:t>
            </a:r>
            <a:r>
              <a:rPr lang="en-US" i="1" dirty="0" smtClean="0"/>
              <a:t>Patterns</a:t>
            </a:r>
            <a:r>
              <a:rPr lang="en-US" dirty="0" smtClean="0"/>
              <a:t> and a string </a:t>
            </a:r>
            <a:r>
              <a:rPr lang="en-US" i="1" dirty="0" smtClean="0"/>
              <a:t>Genome.</a:t>
            </a:r>
            <a:endParaRPr lang="en-US" dirty="0" smtClean="0"/>
          </a:p>
          <a:p>
            <a:pPr lvl="1"/>
            <a:r>
              <a:rPr lang="en-US" b="1" dirty="0" smtClean="0"/>
              <a:t>Output:</a:t>
            </a:r>
            <a:r>
              <a:rPr lang="en-US" dirty="0" smtClean="0"/>
              <a:t> All positions in </a:t>
            </a:r>
            <a:r>
              <a:rPr lang="en-US" i="1" dirty="0" smtClean="0"/>
              <a:t>Genome</a:t>
            </a:r>
            <a:r>
              <a:rPr lang="en-US" dirty="0" smtClean="0"/>
              <a:t> where a string from </a:t>
            </a:r>
            <a:r>
              <a:rPr lang="en-US" i="1" dirty="0" smtClean="0"/>
              <a:t>Patterns</a:t>
            </a:r>
            <a:r>
              <a:rPr lang="en-US" dirty="0" smtClean="0"/>
              <a:t> appears as a substring.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94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banan</a:t>
            </a:r>
            <a:r>
              <a:rPr lang="en-US" sz="3600" spc="300" dirty="0" smtClean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7395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banana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6416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n</a:t>
            </a:r>
            <a:r>
              <a:rPr lang="en-US" sz="3600" spc="300" dirty="0" smtClean="0"/>
              <a:t>ab</a:t>
            </a:r>
          </a:p>
        </p:txBody>
      </p:sp>
    </p:spTree>
    <p:extLst>
      <p:ext uri="{BB962C8B-B14F-4D97-AF65-F5344CB8AC3E}">
        <p14:creationId xmlns:p14="http://schemas.microsoft.com/office/powerpoint/2010/main" val="40396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na</a:t>
            </a:r>
            <a:r>
              <a:rPr lang="en-US" sz="3600" spc="300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1431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na</a:t>
            </a:r>
            <a:r>
              <a:rPr lang="en-US" sz="3600" b="1" spc="300" dirty="0" smtClean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450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a</a:t>
            </a:r>
            <a:r>
              <a:rPr lang="en-US" sz="3600" spc="300" dirty="0" smtClean="0"/>
              <a:t>ntenna</a:t>
            </a:r>
          </a:p>
        </p:txBody>
      </p:sp>
    </p:spTree>
    <p:extLst>
      <p:ext uri="{BB962C8B-B14F-4D97-AF65-F5344CB8AC3E}">
        <p14:creationId xmlns:p14="http://schemas.microsoft.com/office/powerpoint/2010/main" val="322521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an</a:t>
            </a:r>
            <a:r>
              <a:rPr lang="en-US" sz="3600" spc="300" dirty="0" smtClean="0"/>
              <a:t>tenna</a:t>
            </a:r>
          </a:p>
        </p:txBody>
      </p:sp>
    </p:spTree>
    <p:extLst>
      <p:ext uri="{BB962C8B-B14F-4D97-AF65-F5344CB8AC3E}">
        <p14:creationId xmlns:p14="http://schemas.microsoft.com/office/powerpoint/2010/main" val="346084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an</a:t>
            </a:r>
            <a:r>
              <a:rPr lang="en-US" sz="3600" b="1" spc="300" dirty="0" smtClean="0">
                <a:solidFill>
                  <a:srgbClr val="FF0000"/>
                </a:solidFill>
              </a:rPr>
              <a:t>t</a:t>
            </a:r>
            <a:r>
              <a:rPr lang="en-US" sz="3600" spc="300" dirty="0" smtClean="0"/>
              <a:t>enna</a:t>
            </a:r>
          </a:p>
        </p:txBody>
      </p:sp>
    </p:spTree>
    <p:extLst>
      <p:ext uri="{BB962C8B-B14F-4D97-AF65-F5344CB8AC3E}">
        <p14:creationId xmlns:p14="http://schemas.microsoft.com/office/powerpoint/2010/main" val="292452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n</a:t>
            </a:r>
            <a:r>
              <a:rPr lang="en-US" sz="3600" spc="300" dirty="0" smtClean="0"/>
              <a:t>ana</a:t>
            </a:r>
          </a:p>
        </p:txBody>
      </p:sp>
    </p:spTree>
    <p:extLst>
      <p:ext uri="{BB962C8B-B14F-4D97-AF65-F5344CB8AC3E}">
        <p14:creationId xmlns:p14="http://schemas.microsoft.com/office/powerpoint/2010/main" val="106988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na</a:t>
            </a:r>
            <a:r>
              <a:rPr lang="en-US" sz="3600" spc="300" dirty="0" smtClean="0"/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1162572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 smtClean="0"/>
              <a:t>down </a:t>
            </a:r>
            <a:r>
              <a:rPr lang="en-US" i="1" dirty="0" smtClean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panamabananas</a:t>
            </a:r>
            <a:endParaRPr lang="en-US" sz="3600" spc="600" dirty="0" smtClean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429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nan</a:t>
            </a:r>
            <a:r>
              <a:rPr lang="en-US" sz="3600" spc="300" dirty="0" smtClean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2970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 smtClean="0">
                <a:solidFill>
                  <a:srgbClr val="008000"/>
                </a:solidFill>
              </a:rPr>
              <a:t>nana</a:t>
            </a:r>
          </a:p>
        </p:txBody>
      </p:sp>
    </p:spTree>
    <p:extLst>
      <p:ext uri="{BB962C8B-B14F-4D97-AF65-F5344CB8AC3E}">
        <p14:creationId xmlns:p14="http://schemas.microsoft.com/office/powerpoint/2010/main" val="178088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the Matches?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To find where the pattern matches are, we need to add a little more information to the suffix </a:t>
            </a:r>
            <a:r>
              <a:rPr lang="en-US" dirty="0" err="1" smtClean="0"/>
              <a:t>trie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At each leaf ($), we add the starting position in </a:t>
            </a:r>
            <a:r>
              <a:rPr lang="en-US" i="1" dirty="0" smtClean="0"/>
              <a:t>Genome </a:t>
            </a:r>
            <a:r>
              <a:rPr lang="en-US" dirty="0" smtClean="0"/>
              <a:t>of the suffix ending at that leaf.</a:t>
            </a:r>
          </a:p>
        </p:txBody>
      </p:sp>
    </p:spTree>
    <p:extLst>
      <p:ext uri="{BB962C8B-B14F-4D97-AF65-F5344CB8AC3E}">
        <p14:creationId xmlns:p14="http://schemas.microsoft.com/office/powerpoint/2010/main" val="403499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5808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 smtClean="0">
                <a:solidFill>
                  <a:srgbClr val="0000FF"/>
                </a:solidFill>
              </a:rPr>
              <a:t>panamabananas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11438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1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anamabananas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51643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2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namabananas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18285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3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08700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mabananas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09322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5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panam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2139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3600" spc="600" dirty="0" err="1" smtClean="0">
                <a:latin typeface="Courier"/>
                <a:cs typeface="Courier"/>
              </a:rPr>
              <a:t>anamabananas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nana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093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6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panama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bananas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61764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panamab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92889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8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panamaba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nanas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73169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9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panamaban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400264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10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panamabana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nas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46638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11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panamabanan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as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604880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12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panamabanana</a:t>
            </a:r>
            <a:r>
              <a:rPr lang="en-US" sz="3600" b="1" spc="600" dirty="0" err="1" smtClean="0">
                <a:solidFill>
                  <a:srgbClr val="0000FF"/>
                </a:solidFill>
              </a:rPr>
              <a:t>s</a:t>
            </a:r>
            <a:r>
              <a:rPr lang="en-US" sz="3600" b="1" spc="600" dirty="0" smtClean="0">
                <a:solidFill>
                  <a:srgbClr val="0000FF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471441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8588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the Matches?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Once we find a match, we “walk down” to the leaf in order to find the starting position of the match.</a:t>
            </a:r>
          </a:p>
        </p:txBody>
      </p:sp>
    </p:spTree>
    <p:extLst>
      <p:ext uri="{BB962C8B-B14F-4D97-AF65-F5344CB8AC3E}">
        <p14:creationId xmlns:p14="http://schemas.microsoft.com/office/powerpoint/2010/main" val="19133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81034" y="-107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smtClean="0">
                <a:solidFill>
                  <a:srgbClr val="008000"/>
                </a:solidFill>
              </a:rPr>
              <a:t>banana</a:t>
            </a:r>
          </a:p>
        </p:txBody>
      </p:sp>
    </p:spTree>
    <p:extLst>
      <p:ext uri="{BB962C8B-B14F-4D97-AF65-F5344CB8AC3E}">
        <p14:creationId xmlns:p14="http://schemas.microsoft.com/office/powerpoint/2010/main" val="29292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600" dirty="0" err="1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sz="3600" spc="600" dirty="0" err="1" smtClean="0">
                <a:latin typeface="Courier"/>
                <a:cs typeface="Courier"/>
              </a:rPr>
              <a:t>anamabananas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b="1" spc="6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876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81034" y="-107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smtClean="0">
                <a:solidFill>
                  <a:srgbClr val="008000"/>
                </a:solidFill>
              </a:rPr>
              <a:t>banana</a:t>
            </a:r>
          </a:p>
        </p:txBody>
      </p:sp>
    </p:spTree>
    <p:extLst>
      <p:ext uri="{BB962C8B-B14F-4D97-AF65-F5344CB8AC3E}">
        <p14:creationId xmlns:p14="http://schemas.microsoft.com/office/powerpoint/2010/main" val="397693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81034" y="-107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smtClean="0">
                <a:solidFill>
                  <a:srgbClr val="008000"/>
                </a:solidFill>
              </a:rPr>
              <a:t>banana</a:t>
            </a:r>
          </a:p>
        </p:txBody>
      </p:sp>
    </p:spTree>
    <p:extLst>
      <p:ext uri="{BB962C8B-B14F-4D97-AF65-F5344CB8AC3E}">
        <p14:creationId xmlns:p14="http://schemas.microsoft.com/office/powerpoint/2010/main" val="3373887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54561" y="5153378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6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panama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banana</a:t>
            </a:r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89721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78844" y="-85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endParaRPr lang="en-US" sz="3600" b="1" spc="6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60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52760" y="641529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1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78844" y="-85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endParaRPr lang="en-US" sz="3600" b="1" spc="6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44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52760" y="641529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1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2439783" y="37958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78844" y="-85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endParaRPr lang="en-US" sz="3600" b="1" spc="6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5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52760" y="641529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1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2439783" y="37958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43738" y="28814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9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78844" y="-85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endParaRPr lang="en-US" sz="3600" b="1" spc="6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0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1852760" y="641529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1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2439783" y="37958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43738" y="28814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9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 smtClean="0">
                <a:solidFill>
                  <a:srgbClr val="A6A6A6"/>
                </a:solidFill>
              </a:rPr>
              <a:t>p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r>
              <a:rPr lang="en-US" sz="3600" spc="600" dirty="0" err="1" smtClean="0">
                <a:solidFill>
                  <a:srgbClr val="A6A6A6"/>
                </a:solidFill>
              </a:rPr>
              <a:t>ma</a:t>
            </a:r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anana</a:t>
            </a:r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14255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Trouble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Worst case: the suffix </a:t>
            </a:r>
            <a:r>
              <a:rPr lang="en-US" dirty="0" err="1" smtClean="0"/>
              <a:t>trie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holds O(|</a:t>
            </a:r>
            <a:r>
              <a:rPr lang="en-US" i="1" dirty="0" smtClean="0"/>
              <a:t>Suffixes</a:t>
            </a:r>
            <a:r>
              <a:rPr lang="en-US" dirty="0" smtClean="0"/>
              <a:t>|) nodes.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 a </a:t>
            </a:r>
            <a:r>
              <a:rPr lang="en-US" i="1" dirty="0" smtClean="0"/>
              <a:t>Genome</a:t>
            </a:r>
            <a:r>
              <a:rPr lang="en-US" dirty="0" smtClean="0"/>
              <a:t> of length </a:t>
            </a:r>
            <a:r>
              <a:rPr lang="en-US" i="1" dirty="0" smtClean="0"/>
              <a:t>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|</a:t>
            </a:r>
            <a:r>
              <a:rPr lang="en-US" i="1" dirty="0" smtClean="0"/>
              <a:t>Suffixes</a:t>
            </a:r>
            <a:r>
              <a:rPr lang="en-US" dirty="0" smtClean="0"/>
              <a:t>| = </a:t>
            </a:r>
            <a:r>
              <a:rPr lang="en-US" i="1" dirty="0" smtClean="0"/>
              <a:t>n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 – 1)/2 = O(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1899355"/>
            <a:ext cx="3124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 err="1" smtClean="0">
                <a:latin typeface="Lucida Console"/>
                <a:cs typeface="Lucida Console"/>
              </a:rPr>
              <a:t>panamabananas</a:t>
            </a:r>
            <a:r>
              <a:rPr lang="en-US" sz="2100" dirty="0" smtClean="0">
                <a:latin typeface="Lucida Console"/>
                <a:cs typeface="Lucida Console"/>
              </a:rPr>
              <a:t>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err="1" smtClean="0">
                <a:latin typeface="Lucida Console"/>
                <a:cs typeface="Lucida Console"/>
              </a:rPr>
              <a:t>anamabananas</a:t>
            </a:r>
            <a:r>
              <a:rPr lang="en-US" sz="2100" dirty="0" smtClean="0">
                <a:latin typeface="Lucida Console"/>
                <a:cs typeface="Lucida Console"/>
              </a:rPr>
              <a:t>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err="1" smtClean="0">
                <a:latin typeface="Lucida Console"/>
                <a:cs typeface="Lucida Console"/>
              </a:rPr>
              <a:t>namabananas</a:t>
            </a:r>
            <a:r>
              <a:rPr lang="en-US" sz="2100" dirty="0" smtClean="0">
                <a:latin typeface="Lucida Console"/>
                <a:cs typeface="Lucida Console"/>
              </a:rPr>
              <a:t>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err="1" smtClean="0">
                <a:latin typeface="Lucida Console"/>
                <a:cs typeface="Lucida Console"/>
              </a:rPr>
              <a:t>amabananas</a:t>
            </a:r>
            <a:r>
              <a:rPr lang="en-US" sz="2100" dirty="0" smtClean="0">
                <a:latin typeface="Lucida Console"/>
                <a:cs typeface="Lucida Console"/>
              </a:rPr>
              <a:t>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err="1" smtClean="0">
                <a:latin typeface="Lucida Console"/>
                <a:cs typeface="Lucida Console"/>
              </a:rPr>
              <a:t>mabananas</a:t>
            </a:r>
            <a:r>
              <a:rPr lang="en-US" sz="2100" dirty="0" smtClean="0">
                <a:latin typeface="Lucida Console"/>
                <a:cs typeface="Lucida Console"/>
              </a:rPr>
              <a:t>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err="1" smtClean="0">
                <a:latin typeface="Lucida Console"/>
                <a:cs typeface="Lucida Console"/>
              </a:rPr>
              <a:t>abananas</a:t>
            </a:r>
            <a:r>
              <a:rPr lang="en-US" sz="2100" dirty="0" smtClean="0">
                <a:latin typeface="Lucida Console"/>
                <a:cs typeface="Lucida Console"/>
              </a:rPr>
              <a:t>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smtClean="0">
                <a:latin typeface="Lucida Console"/>
                <a:cs typeface="Lucida Console"/>
              </a:rPr>
              <a:t>bananas$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err="1" smtClean="0">
                <a:latin typeface="Lucida Console"/>
                <a:cs typeface="Lucida Console"/>
              </a:rPr>
              <a:t>ananas</a:t>
            </a:r>
            <a:r>
              <a:rPr lang="en-US" sz="2100" dirty="0" smtClean="0">
                <a:latin typeface="Lucida Console"/>
                <a:cs typeface="Lucida Console"/>
              </a:rPr>
              <a:t>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smtClean="0">
                <a:latin typeface="Lucida Console"/>
                <a:cs typeface="Lucida Console"/>
              </a:rPr>
              <a:t>nanas$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err="1" smtClean="0">
                <a:latin typeface="Lucida Console"/>
                <a:cs typeface="Lucida Console"/>
              </a:rPr>
              <a:t>anas</a:t>
            </a:r>
            <a:r>
              <a:rPr lang="en-US" sz="2100" dirty="0" smtClean="0">
                <a:latin typeface="Lucida Console"/>
                <a:cs typeface="Lucida Console"/>
              </a:rPr>
              <a:t>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err="1" smtClean="0">
                <a:latin typeface="Lucida Console"/>
                <a:cs typeface="Lucida Console"/>
              </a:rPr>
              <a:t>nas</a:t>
            </a:r>
            <a:r>
              <a:rPr lang="en-US" sz="2100" dirty="0" smtClean="0">
                <a:latin typeface="Lucida Console"/>
                <a:cs typeface="Lucida Console"/>
              </a:rPr>
              <a:t>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smtClean="0">
                <a:latin typeface="Lucida Console"/>
                <a:cs typeface="Lucida Console"/>
              </a:rPr>
              <a:t>as$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smtClean="0">
                <a:latin typeface="Lucida Console"/>
                <a:cs typeface="Lucida Console"/>
              </a:rPr>
              <a:t>s$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smtClean="0">
                <a:latin typeface="Lucida Console"/>
                <a:cs typeface="Lucida Console"/>
              </a:rPr>
              <a:t>$</a:t>
            </a:r>
            <a:endParaRPr lang="en-US" sz="2100" dirty="0">
              <a:latin typeface="Lucida Console"/>
              <a:cs typeface="Lucida Conso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1447800"/>
            <a:ext cx="1205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Suffixes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0301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Compressing the </a:t>
            </a:r>
            <a:r>
              <a:rPr lang="en-US" dirty="0" err="1" smtClean="0"/>
              <a:t>Trie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doesn’t mean that our idea was </a:t>
            </a:r>
            <a:r>
              <a:rPr lang="en-US" dirty="0" smtClean="0"/>
              <a:t>bad!</a:t>
            </a:r>
          </a:p>
          <a:p>
            <a:endParaRPr lang="en-US" dirty="0"/>
          </a:p>
          <a:p>
            <a:r>
              <a:rPr lang="en-US" dirty="0" smtClean="0"/>
              <a:t>To reduce memory, we </a:t>
            </a:r>
            <a:r>
              <a:rPr lang="en-US" dirty="0"/>
              <a:t>can compress </a:t>
            </a:r>
            <a:r>
              <a:rPr lang="en-US" dirty="0" smtClean="0"/>
              <a:t>each “</a:t>
            </a:r>
            <a:r>
              <a:rPr lang="en-US" dirty="0" err="1"/>
              <a:t>nonbranching</a:t>
            </a:r>
            <a:r>
              <a:rPr lang="en-US" dirty="0"/>
              <a:t> </a:t>
            </a:r>
            <a:r>
              <a:rPr lang="en-US" dirty="0" smtClean="0"/>
              <a:t>path” </a:t>
            </a:r>
            <a:r>
              <a:rPr lang="en-US" dirty="0"/>
              <a:t>of the tree </a:t>
            </a:r>
            <a:r>
              <a:rPr lang="en-US" dirty="0" smtClean="0"/>
              <a:t>into an edge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64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</a:t>
            </a:r>
            <a:r>
              <a:rPr lang="en-US" sz="3600" b="1" spc="600" dirty="0" err="1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 smtClean="0">
                <a:latin typeface="Courier"/>
                <a:cs typeface="Courier"/>
              </a:rPr>
              <a:t>namabananas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</a:t>
            </a:r>
            <a:r>
              <a:rPr lang="en-US" sz="3600" b="1" spc="6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412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9397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5556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4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8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5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4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5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4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3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1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 smtClean="0"/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Using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Trie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to a Suffix Tree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Further Applications of Read Mapping</a:t>
            </a:r>
          </a:p>
        </p:txBody>
      </p:sp>
    </p:spTree>
    <p:extLst>
      <p:ext uri="{BB962C8B-B14F-4D97-AF65-F5344CB8AC3E}">
        <p14:creationId xmlns:p14="http://schemas.microsoft.com/office/powerpoint/2010/main" val="41834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</a:t>
            </a:r>
            <a:r>
              <a:rPr lang="en-US" sz="3600" b="1" spc="600" dirty="0" err="1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z="3600" spc="600" dirty="0" err="1" smtClean="0">
                <a:latin typeface="Courier"/>
                <a:cs typeface="Courier"/>
              </a:rPr>
              <a:t>amabananas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</a:t>
            </a:r>
            <a:r>
              <a:rPr lang="en-US" sz="3600" b="1" spc="6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708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9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6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5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5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6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82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2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0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6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8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</a:t>
            </a:r>
            <a:r>
              <a:rPr lang="en-US" sz="3600" b="1" spc="600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spc="600" dirty="0" err="1" smtClean="0">
                <a:latin typeface="Courier"/>
                <a:cs typeface="Courier"/>
              </a:rPr>
              <a:t>mabananas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</a:t>
            </a:r>
            <a:r>
              <a:rPr lang="en-US" sz="3600" b="1" spc="6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4434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02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3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3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0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6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4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9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1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panamabananas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81" name="Straight Connector 80"/>
          <p:cNvCxnSpPr>
            <a:stCxn id="4" idx="5"/>
            <a:endCxn id="16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5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panamabananas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81" name="Straight Connector 80"/>
          <p:cNvCxnSpPr>
            <a:stCxn id="4" idx="5"/>
            <a:endCxn id="16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8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</a:t>
            </a:r>
            <a:r>
              <a:rPr lang="en-US" sz="3600" b="1" spc="600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b="1" spc="600" dirty="0" err="1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sz="3600" spc="600" dirty="0" err="1" smtClean="0">
                <a:latin typeface="Courier"/>
                <a:cs typeface="Courier"/>
              </a:rPr>
              <a:t>abananas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</a:t>
            </a:r>
            <a:r>
              <a:rPr lang="en-US" sz="3600" b="1" spc="6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b="1" spc="6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682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panamabananas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81" name="Straight Connector 80"/>
          <p:cNvCxnSpPr>
            <a:stCxn id="4" idx="5"/>
            <a:endCxn id="16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4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971800"/>
          </a:xfrm>
        </p:spPr>
        <p:txBody>
          <a:bodyPr>
            <a:noAutofit/>
          </a:bodyPr>
          <a:lstStyle/>
          <a:p>
            <a:r>
              <a:rPr lang="en-US" dirty="0" smtClean="0"/>
              <a:t>This data structure is called a </a:t>
            </a:r>
            <a:r>
              <a:rPr lang="en-US" b="1" dirty="0" smtClean="0"/>
              <a:t>suffix tree</a:t>
            </a:r>
            <a:r>
              <a:rPr lang="en-US" dirty="0" smtClean="0"/>
              <a:t>.</a:t>
            </a:r>
          </a:p>
        </p:txBody>
      </p:sp>
      <p:sp>
        <p:nvSpPr>
          <p:cNvPr id="5" name="Oval 4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7" name="Oval 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panamabananas$</a:t>
            </a:r>
            <a:endParaRPr lang="en-US" dirty="0"/>
          </a:p>
        </p:txBody>
      </p: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1" name="Straight Connector 10"/>
          <p:cNvCxnSpPr>
            <a:endCxn id="14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4" idx="5"/>
            <a:endCxn id="16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6" idx="3"/>
            <a:endCxn id="17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cxnSp>
        <p:nvCxnSpPr>
          <p:cNvPr id="21" name="Straight Connector 20"/>
          <p:cNvCxnSpPr>
            <a:stCxn id="5" idx="5"/>
            <a:endCxn id="22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22" idx="4"/>
            <a:endCxn id="23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4" idx="3"/>
            <a:endCxn id="25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5" idx="4"/>
            <a:endCxn id="28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2" name="Straight Connector 31"/>
          <p:cNvCxnSpPr>
            <a:stCxn id="14" idx="2"/>
            <a:endCxn id="31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35" name="Straight Connector 34"/>
          <p:cNvCxnSpPr>
            <a:stCxn id="5" idx="4"/>
            <a:endCxn id="33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16" idx="4"/>
            <a:endCxn id="36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22" idx="4"/>
            <a:endCxn id="39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16" idx="5"/>
            <a:endCxn id="4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22" idx="4"/>
            <a:endCxn id="44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48" name="Straight Connector 47"/>
          <p:cNvCxnSpPr>
            <a:stCxn id="14" idx="6"/>
            <a:endCxn id="46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75733" y="1515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1261533" y="178646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1905000" y="251177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24863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959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615267" y="20489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38778" y="11430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4876800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5472289" y="25428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5957711" y="254846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4210756" y="2006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53578" y="194451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53578" y="1010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288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458200" cy="2971800"/>
          </a:xfrm>
        </p:spPr>
        <p:txBody>
          <a:bodyPr>
            <a:noAutofit/>
          </a:bodyPr>
          <a:lstStyle/>
          <a:p>
            <a:r>
              <a:rPr lang="en-US" dirty="0" smtClean="0"/>
              <a:t>This data structure is called a </a:t>
            </a:r>
            <a:r>
              <a:rPr lang="en-US" b="1" dirty="0" smtClean="0"/>
              <a:t>suffix tree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For any </a:t>
            </a:r>
            <a:r>
              <a:rPr lang="en-US" i="1" dirty="0" smtClean="0"/>
              <a:t>Genome</a:t>
            </a:r>
            <a:r>
              <a:rPr lang="en-US" dirty="0" smtClean="0"/>
              <a:t>, # nodes &lt; 2|</a:t>
            </a:r>
            <a:r>
              <a:rPr lang="en-US" i="1" dirty="0" smtClean="0"/>
              <a:t>Genome</a:t>
            </a:r>
            <a:r>
              <a:rPr lang="en-US" dirty="0" smtClean="0"/>
              <a:t>| =</a:t>
            </a:r>
            <a:br>
              <a:rPr lang="en-US" dirty="0" smtClean="0"/>
            </a:br>
            <a:r>
              <a:rPr lang="en-US" dirty="0" smtClean="0"/>
              <a:t>O(</a:t>
            </a:r>
            <a:r>
              <a:rPr lang="en-US" dirty="0"/>
              <a:t>|</a:t>
            </a:r>
            <a:r>
              <a:rPr lang="en-US" i="1" dirty="0" smtClean="0"/>
              <a:t>Genome</a:t>
            </a:r>
            <a:r>
              <a:rPr lang="en-US" dirty="0" smtClean="0"/>
              <a:t>|).</a:t>
            </a:r>
          </a:p>
        </p:txBody>
      </p:sp>
      <p:sp>
        <p:nvSpPr>
          <p:cNvPr id="5" name="Oval 4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7" name="Oval 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panamabananas$</a:t>
            </a:r>
            <a:endParaRPr lang="en-US" dirty="0"/>
          </a:p>
        </p:txBody>
      </p: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1" name="Straight Connector 10"/>
          <p:cNvCxnSpPr>
            <a:endCxn id="14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4" idx="5"/>
            <a:endCxn id="16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6" idx="3"/>
            <a:endCxn id="17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cxnSp>
        <p:nvCxnSpPr>
          <p:cNvPr id="21" name="Straight Connector 20"/>
          <p:cNvCxnSpPr>
            <a:stCxn id="5" idx="5"/>
            <a:endCxn id="22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22" idx="4"/>
            <a:endCxn id="23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4" idx="3"/>
            <a:endCxn id="25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5" idx="4"/>
            <a:endCxn id="28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2" name="Straight Connector 31"/>
          <p:cNvCxnSpPr>
            <a:stCxn id="14" idx="2"/>
            <a:endCxn id="31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35" name="Straight Connector 34"/>
          <p:cNvCxnSpPr>
            <a:stCxn id="5" idx="4"/>
            <a:endCxn id="33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16" idx="4"/>
            <a:endCxn id="36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22" idx="4"/>
            <a:endCxn id="39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16" idx="5"/>
            <a:endCxn id="4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22" idx="4"/>
            <a:endCxn id="44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48" name="Straight Connector 47"/>
          <p:cNvCxnSpPr>
            <a:stCxn id="14" idx="6"/>
            <a:endCxn id="46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75733" y="1515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1261533" y="178646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1905000" y="251177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24863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959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615267" y="20489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38778" y="11430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4876800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5472289" y="25428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5957711" y="254846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4210756" y="2006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53578" y="194451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53578" y="1010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332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458200" cy="2971800"/>
          </a:xfrm>
        </p:spPr>
        <p:txBody>
          <a:bodyPr>
            <a:noAutofit/>
          </a:bodyPr>
          <a:lstStyle/>
          <a:p>
            <a:r>
              <a:rPr lang="en-US" dirty="0" smtClean="0"/>
              <a:t>This data structure is called a </a:t>
            </a:r>
            <a:r>
              <a:rPr lang="en-US" b="1" dirty="0" smtClean="0"/>
              <a:t>suffix tree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 any </a:t>
            </a:r>
            <a:r>
              <a:rPr lang="en-US" i="1" dirty="0" smtClean="0"/>
              <a:t>Genome</a:t>
            </a:r>
            <a:r>
              <a:rPr lang="en-US" dirty="0" smtClean="0"/>
              <a:t>, # nodes &lt; 2|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# leaves = |</a:t>
            </a:r>
            <a:r>
              <a:rPr lang="en-US" b="1" i="1" dirty="0" smtClean="0">
                <a:solidFill>
                  <a:srgbClr val="008000"/>
                </a:solidFill>
              </a:rPr>
              <a:t>Genome</a:t>
            </a:r>
            <a:r>
              <a:rPr lang="en-US" b="1" dirty="0" smtClean="0">
                <a:solidFill>
                  <a:srgbClr val="008000"/>
                </a:solidFill>
              </a:rPr>
              <a:t>|</a:t>
            </a:r>
            <a:r>
              <a:rPr lang="en-US" dirty="0" smtClean="0"/>
              <a:t>;</a:t>
            </a:r>
          </a:p>
        </p:txBody>
      </p:sp>
      <p:sp>
        <p:nvSpPr>
          <p:cNvPr id="5" name="Oval 4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7" name="Oval 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panamabananas$</a:t>
            </a:r>
            <a:endParaRPr lang="en-US" dirty="0"/>
          </a:p>
        </p:txBody>
      </p: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1" name="Straight Connector 10"/>
          <p:cNvCxnSpPr>
            <a:endCxn id="14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4" idx="5"/>
            <a:endCxn id="16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6" idx="3"/>
            <a:endCxn id="17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cxnSp>
        <p:nvCxnSpPr>
          <p:cNvPr id="21" name="Straight Connector 20"/>
          <p:cNvCxnSpPr>
            <a:stCxn id="5" idx="5"/>
            <a:endCxn id="22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22" idx="4"/>
            <a:endCxn id="23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4" idx="3"/>
            <a:endCxn id="25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5" idx="4"/>
            <a:endCxn id="28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2" name="Straight Connector 31"/>
          <p:cNvCxnSpPr>
            <a:stCxn id="14" idx="2"/>
            <a:endCxn id="31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35" name="Straight Connector 34"/>
          <p:cNvCxnSpPr>
            <a:stCxn id="5" idx="4"/>
            <a:endCxn id="33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16" idx="4"/>
            <a:endCxn id="36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22" idx="4"/>
            <a:endCxn id="39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16" idx="5"/>
            <a:endCxn id="4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22" idx="4"/>
            <a:endCxn id="44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48" name="Straight Connector 47"/>
          <p:cNvCxnSpPr>
            <a:stCxn id="14" idx="6"/>
            <a:endCxn id="46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75733" y="1515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1261533" y="178646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1905000" y="251177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24863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959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615267" y="20489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38778" y="11430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4876800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5472289" y="25428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5957711" y="254846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4210756" y="2006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53578" y="194451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53578" y="1010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065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458200" cy="2971800"/>
          </a:xfrm>
        </p:spPr>
        <p:txBody>
          <a:bodyPr>
            <a:noAutofit/>
          </a:bodyPr>
          <a:lstStyle/>
          <a:p>
            <a:r>
              <a:rPr lang="en-US" dirty="0" smtClean="0"/>
              <a:t>This data structure is called a </a:t>
            </a:r>
            <a:r>
              <a:rPr lang="en-US" b="1" dirty="0" smtClean="0"/>
              <a:t>suffix tree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 any </a:t>
            </a:r>
            <a:r>
              <a:rPr lang="en-US" i="1" dirty="0" smtClean="0"/>
              <a:t>Genome</a:t>
            </a:r>
            <a:r>
              <a:rPr lang="en-US" dirty="0" smtClean="0"/>
              <a:t>, # nodes &lt; 2|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# leaves </a:t>
            </a:r>
            <a:r>
              <a:rPr lang="en-US" dirty="0" smtClean="0"/>
              <a:t>= |</a:t>
            </a:r>
            <a:r>
              <a:rPr lang="en-US" i="1" dirty="0" smtClean="0"/>
              <a:t>Genome</a:t>
            </a:r>
            <a:r>
              <a:rPr lang="en-US" dirty="0" smtClean="0"/>
              <a:t>|;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# internal nodes </a:t>
            </a:r>
            <a:r>
              <a:rPr lang="en-US" dirty="0"/>
              <a:t>&lt;</a:t>
            </a:r>
            <a:r>
              <a:rPr lang="en-US" dirty="0" smtClean="0"/>
              <a:t> |</a:t>
            </a:r>
            <a:r>
              <a:rPr lang="en-US" i="1" dirty="0" smtClean="0"/>
              <a:t>Genome</a:t>
            </a:r>
            <a:r>
              <a:rPr lang="en-US" dirty="0" smtClean="0"/>
              <a:t>| – 1 </a:t>
            </a:r>
            <a:endParaRPr lang="en-US" b="1" dirty="0" smtClean="0">
              <a:solidFill>
                <a:srgbClr val="008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Root</a:t>
            </a:r>
            <a:endParaRPr lang="en-US" sz="1050" dirty="0"/>
          </a:p>
        </p:txBody>
      </p:sp>
      <p:sp>
        <p:nvSpPr>
          <p:cNvPr id="7" name="Oval 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panamabananas$</a:t>
            </a:r>
            <a:endParaRPr lang="en-US" dirty="0"/>
          </a:p>
        </p:txBody>
      </p: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1" name="Straight Connector 10"/>
          <p:cNvCxnSpPr>
            <a:endCxn id="14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mabananas</a:t>
            </a:r>
            <a:r>
              <a:rPr lang="en-US" dirty="0"/>
              <a:t>$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15" name="Straight Connector 14"/>
          <p:cNvCxnSpPr>
            <a:stCxn id="14" idx="5"/>
            <a:endCxn id="16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6" idx="3"/>
            <a:endCxn id="17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</a:t>
            </a:r>
            <a:endParaRPr lang="en-US" dirty="0"/>
          </a:p>
        </p:txBody>
      </p:sp>
      <p:cxnSp>
        <p:nvCxnSpPr>
          <p:cNvPr id="21" name="Straight Connector 20"/>
          <p:cNvCxnSpPr>
            <a:stCxn id="5" idx="5"/>
            <a:endCxn id="22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22" idx="4"/>
            <a:endCxn id="23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4" idx="3"/>
            <a:endCxn id="25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5" idx="4"/>
            <a:endCxn id="28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abananas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2" name="Straight Connector 31"/>
          <p:cNvCxnSpPr>
            <a:stCxn id="14" idx="2"/>
            <a:endCxn id="31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anana$</a:t>
            </a:r>
            <a:endParaRPr lang="en-US" dirty="0"/>
          </a:p>
        </p:txBody>
      </p:sp>
      <p:cxnSp>
        <p:nvCxnSpPr>
          <p:cNvPr id="35" name="Straight Connector 34"/>
          <p:cNvCxnSpPr>
            <a:stCxn id="5" idx="4"/>
            <a:endCxn id="33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16" idx="4"/>
            <a:endCxn id="36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22" idx="4"/>
            <a:endCxn id="39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16" idx="5"/>
            <a:endCxn id="4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22" idx="4"/>
            <a:endCxn id="44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cxnSp>
        <p:nvCxnSpPr>
          <p:cNvPr id="48" name="Straight Connector 47"/>
          <p:cNvCxnSpPr>
            <a:stCxn id="14" idx="6"/>
            <a:endCxn id="46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bananas$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75733" y="1515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1261533" y="178646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1905000" y="251177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24863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959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615267" y="20489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38778" y="11430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4876800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5472289" y="25428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5957711" y="254846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4210756" y="2006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53578" y="194451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53578" y="1010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515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and Memory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Runtime: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O(|</a:t>
            </a:r>
            <a:r>
              <a:rPr lang="en-US" i="1" dirty="0" smtClean="0">
                <a:solidFill>
                  <a:srgbClr val="FF0000"/>
                </a:solidFill>
              </a:rPr>
              <a:t>Genome</a:t>
            </a:r>
            <a:r>
              <a:rPr lang="en-US" dirty="0" smtClean="0">
                <a:solidFill>
                  <a:srgbClr val="FF0000"/>
                </a:solidFill>
              </a:rPr>
              <a:t>|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r>
              <a:rPr lang="en-US" dirty="0" smtClean="0"/>
              <a:t>to construct the suffix tree.</a:t>
            </a:r>
          </a:p>
          <a:p>
            <a:pPr lvl="1"/>
            <a:r>
              <a:rPr lang="en-US" dirty="0" smtClean="0"/>
              <a:t>O(|</a:t>
            </a:r>
            <a:r>
              <a:rPr lang="en-US" i="1" dirty="0" smtClean="0"/>
              <a:t>Genome</a:t>
            </a:r>
            <a:r>
              <a:rPr lang="en-US" dirty="0" smtClean="0"/>
              <a:t>| + |</a:t>
            </a:r>
            <a:r>
              <a:rPr lang="en-US" i="1" dirty="0" smtClean="0"/>
              <a:t>Patterns</a:t>
            </a:r>
            <a:r>
              <a:rPr lang="en-US" dirty="0" smtClean="0"/>
              <a:t>|) to find pattern matches.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Memory: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O(|</a:t>
            </a:r>
            <a:r>
              <a:rPr lang="en-US" i="1" dirty="0" smtClean="0">
                <a:solidFill>
                  <a:srgbClr val="FF0000"/>
                </a:solidFill>
              </a:rPr>
              <a:t>Genome</a:t>
            </a:r>
            <a:r>
              <a:rPr lang="en-US" dirty="0" smtClean="0">
                <a:solidFill>
                  <a:srgbClr val="FF0000"/>
                </a:solidFill>
              </a:rPr>
              <a:t>|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r>
              <a:rPr lang="en-US" dirty="0" smtClean="0"/>
              <a:t>to construct the suffix tree.</a:t>
            </a:r>
          </a:p>
          <a:p>
            <a:pPr lvl="1"/>
            <a:r>
              <a:rPr lang="en-US" dirty="0" smtClean="0"/>
              <a:t>O(|</a:t>
            </a:r>
            <a:r>
              <a:rPr lang="en-US" i="1" dirty="0" smtClean="0"/>
              <a:t>Genome</a:t>
            </a:r>
            <a:r>
              <a:rPr lang="en-US" dirty="0" smtClean="0"/>
              <a:t>|) to store the suffix tree.</a:t>
            </a:r>
          </a:p>
        </p:txBody>
      </p:sp>
    </p:spTree>
    <p:extLst>
      <p:ext uri="{BB962C8B-B14F-4D97-AF65-F5344CB8AC3E}">
        <p14:creationId xmlns:p14="http://schemas.microsoft.com/office/powerpoint/2010/main" val="75258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and Memory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Runtime: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O(|</a:t>
            </a:r>
            <a:r>
              <a:rPr lang="en-US" i="1" dirty="0" smtClean="0">
                <a:solidFill>
                  <a:srgbClr val="008000"/>
                </a:solidFill>
              </a:rPr>
              <a:t>Genome</a:t>
            </a:r>
            <a:r>
              <a:rPr lang="en-US" dirty="0" smtClean="0">
                <a:solidFill>
                  <a:srgbClr val="008000"/>
                </a:solidFill>
              </a:rPr>
              <a:t>|) </a:t>
            </a:r>
            <a:r>
              <a:rPr lang="en-US" dirty="0" smtClean="0"/>
              <a:t>to construct the suffix tree </a:t>
            </a:r>
            <a:r>
              <a:rPr lang="en-US" b="1" i="1" dirty="0" smtClean="0">
                <a:solidFill>
                  <a:srgbClr val="008000"/>
                </a:solidFill>
              </a:rPr>
              <a:t>directly.</a:t>
            </a:r>
            <a:endParaRPr lang="en-US" b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O(|</a:t>
            </a:r>
            <a:r>
              <a:rPr lang="en-US" i="1" dirty="0" smtClean="0"/>
              <a:t>Genome</a:t>
            </a:r>
            <a:r>
              <a:rPr lang="en-US" dirty="0" smtClean="0"/>
              <a:t>| + |</a:t>
            </a:r>
            <a:r>
              <a:rPr lang="en-US" i="1" dirty="0" smtClean="0"/>
              <a:t>Patterns</a:t>
            </a:r>
            <a:r>
              <a:rPr lang="en-US" dirty="0" smtClean="0"/>
              <a:t>|) to find pattern matches.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Memory: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O(|</a:t>
            </a:r>
            <a:r>
              <a:rPr lang="en-US" i="1" dirty="0" smtClean="0">
                <a:solidFill>
                  <a:srgbClr val="008000"/>
                </a:solidFill>
              </a:rPr>
              <a:t>Genome</a:t>
            </a:r>
            <a:r>
              <a:rPr lang="en-US" dirty="0" smtClean="0">
                <a:solidFill>
                  <a:srgbClr val="008000"/>
                </a:solidFill>
              </a:rPr>
              <a:t>|) </a:t>
            </a:r>
            <a:r>
              <a:rPr lang="en-US" dirty="0" smtClean="0"/>
              <a:t>to construct the suffix tree </a:t>
            </a:r>
            <a:r>
              <a:rPr lang="en-US" b="1" i="1" dirty="0" smtClean="0">
                <a:solidFill>
                  <a:srgbClr val="008000"/>
                </a:solidFill>
              </a:rPr>
              <a:t>directly.</a:t>
            </a:r>
            <a:endParaRPr lang="en-US" b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O(|</a:t>
            </a:r>
            <a:r>
              <a:rPr lang="en-US" i="1" dirty="0" smtClean="0"/>
              <a:t>Genome</a:t>
            </a:r>
            <a:r>
              <a:rPr lang="en-US" dirty="0" smtClean="0"/>
              <a:t>|) to store the suffix tree.</a:t>
            </a:r>
          </a:p>
        </p:txBody>
      </p:sp>
    </p:spTree>
    <p:extLst>
      <p:ext uri="{BB962C8B-B14F-4D97-AF65-F5344CB8AC3E}">
        <p14:creationId xmlns:p14="http://schemas.microsoft.com/office/powerpoint/2010/main" val="458345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and Memory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Runtime: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O(|</a:t>
            </a:r>
            <a:r>
              <a:rPr lang="en-US" i="1" dirty="0" smtClean="0">
                <a:solidFill>
                  <a:srgbClr val="008000"/>
                </a:solidFill>
              </a:rPr>
              <a:t>Genome</a:t>
            </a:r>
            <a:r>
              <a:rPr lang="en-US" dirty="0" smtClean="0">
                <a:solidFill>
                  <a:srgbClr val="008000"/>
                </a:solidFill>
              </a:rPr>
              <a:t>|) </a:t>
            </a:r>
            <a:r>
              <a:rPr lang="en-US" dirty="0" smtClean="0"/>
              <a:t>to construct the suffix tree </a:t>
            </a:r>
            <a:r>
              <a:rPr lang="en-US" b="1" i="1" dirty="0" smtClean="0">
                <a:solidFill>
                  <a:srgbClr val="008000"/>
                </a:solidFill>
              </a:rPr>
              <a:t>directly.</a:t>
            </a:r>
            <a:endParaRPr lang="en-US" b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O(|</a:t>
            </a:r>
            <a:r>
              <a:rPr lang="en-US" i="1" dirty="0" smtClean="0"/>
              <a:t>Genome</a:t>
            </a:r>
            <a:r>
              <a:rPr lang="en-US" dirty="0" smtClean="0"/>
              <a:t>| + |</a:t>
            </a:r>
            <a:r>
              <a:rPr lang="en-US" i="1" dirty="0" smtClean="0"/>
              <a:t>Patterns</a:t>
            </a:r>
            <a:r>
              <a:rPr lang="en-US" dirty="0" smtClean="0"/>
              <a:t>|) to find pattern matches.</a:t>
            </a:r>
          </a:p>
          <a:p>
            <a:pPr lvl="1"/>
            <a:r>
              <a:rPr lang="en-US" b="1" dirty="0" smtClean="0"/>
              <a:t>Total: O</a:t>
            </a:r>
            <a:r>
              <a:rPr lang="en-US" b="1" dirty="0"/>
              <a:t>(|</a:t>
            </a:r>
            <a:r>
              <a:rPr lang="en-US" b="1" i="1" dirty="0"/>
              <a:t>Genome</a:t>
            </a:r>
            <a:r>
              <a:rPr lang="en-US" b="1" dirty="0"/>
              <a:t>| + |</a:t>
            </a:r>
            <a:r>
              <a:rPr lang="en-US" b="1" i="1" dirty="0"/>
              <a:t>Patterns</a:t>
            </a:r>
            <a:r>
              <a:rPr lang="en-US" b="1" dirty="0"/>
              <a:t>|)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Memory: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O(|</a:t>
            </a:r>
            <a:r>
              <a:rPr lang="en-US" i="1" dirty="0" smtClean="0">
                <a:solidFill>
                  <a:srgbClr val="008000"/>
                </a:solidFill>
              </a:rPr>
              <a:t>Genome</a:t>
            </a:r>
            <a:r>
              <a:rPr lang="en-US" dirty="0" smtClean="0">
                <a:solidFill>
                  <a:srgbClr val="008000"/>
                </a:solidFill>
              </a:rPr>
              <a:t>|) </a:t>
            </a:r>
            <a:r>
              <a:rPr lang="en-US" dirty="0" smtClean="0"/>
              <a:t>to construct the suffix tree </a:t>
            </a:r>
            <a:r>
              <a:rPr lang="en-US" b="1" i="1" dirty="0" smtClean="0">
                <a:solidFill>
                  <a:srgbClr val="008000"/>
                </a:solidFill>
              </a:rPr>
              <a:t>directly.</a:t>
            </a:r>
            <a:endParaRPr lang="en-US" b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O(|</a:t>
            </a:r>
            <a:r>
              <a:rPr lang="en-US" i="1" dirty="0" smtClean="0"/>
              <a:t>Genome</a:t>
            </a:r>
            <a:r>
              <a:rPr lang="en-US" dirty="0" smtClean="0"/>
              <a:t>|) to store the suffix tree.</a:t>
            </a:r>
          </a:p>
          <a:p>
            <a:pPr lvl="1"/>
            <a:r>
              <a:rPr lang="en-US" b="1" dirty="0" smtClean="0"/>
              <a:t>Total: O(|</a:t>
            </a:r>
            <a:r>
              <a:rPr lang="en-US" b="1" i="1" dirty="0" smtClean="0"/>
              <a:t>Genome</a:t>
            </a:r>
            <a:r>
              <a:rPr lang="en-US" b="1" dirty="0" smtClean="0"/>
              <a:t>| + |</a:t>
            </a:r>
            <a:r>
              <a:rPr lang="en-US" b="1" i="1" dirty="0" smtClean="0"/>
              <a:t>Patterns</a:t>
            </a:r>
            <a:r>
              <a:rPr lang="en-US" b="1" dirty="0" smtClean="0"/>
              <a:t>|)</a:t>
            </a:r>
          </a:p>
        </p:txBody>
      </p:sp>
    </p:spTree>
    <p:extLst>
      <p:ext uri="{BB962C8B-B14F-4D97-AF65-F5344CB8AC3E}">
        <p14:creationId xmlns:p14="http://schemas.microsoft.com/office/powerpoint/2010/main" val="161216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3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Not Finished Yet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I am happy with </a:t>
            </a:r>
            <a:r>
              <a:rPr lang="en-US" sz="3200" dirty="0" smtClean="0"/>
              <a:t>the suffix tree, </a:t>
            </a:r>
            <a:r>
              <a:rPr lang="en-US" sz="3200" dirty="0"/>
              <a:t>but I am not </a:t>
            </a:r>
            <a:r>
              <a:rPr lang="en-US" sz="3200" dirty="0" smtClean="0"/>
              <a:t>completely satisfied.</a:t>
            </a:r>
          </a:p>
          <a:p>
            <a:pPr marL="742950" lvl="2" indent="-342900"/>
            <a:r>
              <a:rPr lang="en-US" sz="2800" dirty="0" smtClean="0"/>
              <a:t>Runtime: </a:t>
            </a:r>
            <a:r>
              <a:rPr lang="en-US" sz="2800" dirty="0"/>
              <a:t>O(|</a:t>
            </a:r>
            <a:r>
              <a:rPr lang="en-US" sz="2800" i="1" dirty="0"/>
              <a:t>Genome</a:t>
            </a:r>
            <a:r>
              <a:rPr lang="en-US" sz="2800" dirty="0"/>
              <a:t>| + |</a:t>
            </a:r>
            <a:r>
              <a:rPr lang="en-US" sz="2800" i="1" dirty="0"/>
              <a:t>Patterns</a:t>
            </a:r>
            <a:r>
              <a:rPr lang="en-US" sz="2800" dirty="0"/>
              <a:t>|</a:t>
            </a:r>
            <a:r>
              <a:rPr lang="en-US" sz="2800" dirty="0" smtClean="0"/>
              <a:t>)</a:t>
            </a:r>
          </a:p>
          <a:p>
            <a:pPr marL="742950" lvl="2" indent="-342900"/>
            <a:r>
              <a:rPr lang="en-US" sz="2800" dirty="0" smtClean="0"/>
              <a:t>Memory: O(|</a:t>
            </a:r>
            <a:r>
              <a:rPr lang="en-US" sz="2800" i="1" dirty="0" smtClean="0"/>
              <a:t>Genome</a:t>
            </a:r>
            <a:r>
              <a:rPr lang="en-US" sz="2800" dirty="0" smtClean="0"/>
              <a:t>|)</a:t>
            </a:r>
            <a:endParaRPr lang="en-US" sz="2800" dirty="0"/>
          </a:p>
          <a:p>
            <a:pPr marL="0" lvl="1" indent="0">
              <a:buNone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However, big-O notation ignores constants!</a:t>
            </a:r>
          </a:p>
          <a:p>
            <a:pPr marL="742950" lvl="2" indent="-342900"/>
            <a:r>
              <a:rPr lang="en-US" sz="2800" dirty="0" smtClean="0"/>
              <a:t>The best </a:t>
            </a:r>
            <a:r>
              <a:rPr lang="en-US" sz="2800" dirty="0"/>
              <a:t>known </a:t>
            </a:r>
            <a:r>
              <a:rPr lang="en-US" sz="2800" dirty="0" smtClean="0"/>
              <a:t>suffix tree implementations </a:t>
            </a:r>
            <a:r>
              <a:rPr lang="en-US" sz="2800" dirty="0"/>
              <a:t>require </a:t>
            </a:r>
            <a:r>
              <a:rPr lang="en-US" sz="2800" dirty="0" smtClean="0"/>
              <a:t>~ 20 times </a:t>
            </a:r>
            <a:r>
              <a:rPr lang="en-US" sz="2800" dirty="0"/>
              <a:t>the length of </a:t>
            </a:r>
            <a:r>
              <a:rPr lang="en-US" sz="2800" dirty="0" smtClean="0"/>
              <a:t>|</a:t>
            </a:r>
            <a:r>
              <a:rPr lang="en-US" sz="2800" i="1" dirty="0" smtClean="0"/>
              <a:t>Genome</a:t>
            </a:r>
            <a:r>
              <a:rPr lang="en-US" sz="2800" dirty="0" smtClean="0"/>
              <a:t>|.</a:t>
            </a:r>
          </a:p>
          <a:p>
            <a:pPr marL="742950" lvl="2" indent="-342900"/>
            <a:r>
              <a:rPr lang="en-US" sz="2800" dirty="0" smtClean="0"/>
              <a:t>Can we reduce this constant factor?</a:t>
            </a:r>
            <a:endParaRPr lang="en-US" sz="2800" dirty="0"/>
          </a:p>
          <a:p>
            <a:pPr marL="742950" lvl="2" indent="-3429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</a:t>
            </a:r>
            <a:r>
              <a:rPr lang="en-US" sz="3600" b="1" spc="600" dirty="0" err="1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 smtClean="0">
                <a:latin typeface="Courier"/>
                <a:cs typeface="Courier"/>
              </a:rPr>
              <a:t>mabananas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</a:t>
            </a:r>
            <a:r>
              <a:rPr lang="en-US" sz="3600" b="1" spc="6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328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Idea: decrease the amount of memory required to hold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indicates that we need methods of </a:t>
            </a:r>
            <a:r>
              <a:rPr lang="en-US" b="1" dirty="0"/>
              <a:t>compressing</a:t>
            </a:r>
            <a:r>
              <a:rPr lang="en-US" dirty="0"/>
              <a:t> a </a:t>
            </a:r>
            <a:r>
              <a:rPr lang="en-US" dirty="0" smtClean="0"/>
              <a:t>large genome</a:t>
            </a:r>
            <a:r>
              <a:rPr lang="en-US" dirty="0"/>
              <a:t>, which </a:t>
            </a:r>
            <a:r>
              <a:rPr lang="en-US" dirty="0" smtClean="0"/>
              <a:t>is seemingly </a:t>
            </a:r>
            <a:r>
              <a:rPr lang="en-US" dirty="0"/>
              <a:t>a separate problem.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8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#1: Run-Length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Run-</a:t>
            </a:r>
            <a:r>
              <a:rPr lang="en-US" b="1" dirty="0"/>
              <a:t>length </a:t>
            </a:r>
            <a:r>
              <a:rPr lang="en-US" b="1" dirty="0" smtClean="0"/>
              <a:t>encoding: </a:t>
            </a:r>
            <a:r>
              <a:rPr lang="en-US" dirty="0" smtClean="0"/>
              <a:t>compresses a run of </a:t>
            </a:r>
            <a:r>
              <a:rPr lang="en-US" i="1" dirty="0" smtClean="0"/>
              <a:t>n</a:t>
            </a:r>
            <a:r>
              <a:rPr lang="en-US" dirty="0" smtClean="0"/>
              <a:t> identical symbols.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Problem: Genomes don’t have lots of runs…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85800" y="3263135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GGGGGGGGGG</a:t>
            </a:r>
            <a:r>
              <a:rPr lang="en-US" alt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CCCCCCCCCCC</a:t>
            </a:r>
            <a:r>
              <a:rPr lang="en-US" altLang="en-US" sz="2000" b="1" dirty="0" smtClean="0">
                <a:solidFill>
                  <a:srgbClr val="FF0000"/>
                </a:solidFill>
                <a:latin typeface="Courier"/>
                <a:cs typeface="Courier"/>
              </a:rPr>
              <a:t>AAAAAAA</a:t>
            </a:r>
            <a:r>
              <a:rPr lang="en-US" altLang="en-US" sz="2000" b="1" dirty="0" smtClean="0">
                <a:solidFill>
                  <a:srgbClr val="0000FF"/>
                </a:solidFill>
                <a:latin typeface="Courier"/>
                <a:cs typeface="Courier"/>
              </a:rPr>
              <a:t>TTTTTTTTTTTTTTT</a:t>
            </a:r>
            <a:r>
              <a:rPr lang="en-US" alt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CCCCC</a:t>
            </a:r>
            <a:r>
              <a:rPr lang="en-US" alt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G</a:t>
            </a:r>
            <a:endParaRPr lang="en-US" altLang="en-US" sz="2000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72000" y="3720335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5800" y="4558535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10G</a:t>
            </a:r>
            <a:r>
              <a:rPr lang="en-US" alt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11C</a:t>
            </a:r>
            <a:r>
              <a:rPr lang="en-US" altLang="en-US" sz="2000" b="1" dirty="0" smtClean="0">
                <a:solidFill>
                  <a:srgbClr val="FF0000"/>
                </a:solidFill>
                <a:latin typeface="Courier"/>
                <a:cs typeface="Courier"/>
              </a:rPr>
              <a:t>7A</a:t>
            </a:r>
            <a:r>
              <a:rPr lang="en-US" altLang="en-US" sz="2000" b="1" dirty="0" smtClean="0">
                <a:solidFill>
                  <a:srgbClr val="0000FF"/>
                </a:solidFill>
                <a:latin typeface="Courier"/>
                <a:cs typeface="Courier"/>
              </a:rPr>
              <a:t>15T</a:t>
            </a:r>
            <a:r>
              <a:rPr lang="en-US" alt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5C</a:t>
            </a:r>
            <a:r>
              <a:rPr lang="en-US" alt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1G</a:t>
            </a:r>
            <a:endParaRPr lang="en-US" altLang="en-US" sz="2000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8560" y="2839156"/>
            <a:ext cx="130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Genome</a:t>
            </a:r>
            <a:endParaRPr lang="en-US" sz="2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181836" y="4958645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Run-length encoding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2158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Repeats to Runs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…but they do have lots of repeats!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2090" y="2586335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Genome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035446" y="4110335"/>
            <a:ext cx="146016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Genome*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5634335"/>
            <a:ext cx="297786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err="1" smtClean="0"/>
              <a:t>CompressedGenome</a:t>
            </a:r>
            <a:r>
              <a:rPr lang="en-US" sz="2400" i="1" dirty="0" smtClean="0"/>
              <a:t>*</a:t>
            </a:r>
            <a:endParaRPr lang="en-US" sz="2400" i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5530" y="3200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65530" y="4724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0679" y="4834467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Run-length encoding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930679" y="3296356"/>
            <a:ext cx="314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Convert repeats to runs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82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Repeats to Runs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…but they do have lots of repeats!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2090" y="2586335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Genome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035446" y="4110335"/>
            <a:ext cx="146016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Genome*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5634335"/>
            <a:ext cx="297786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err="1" smtClean="0"/>
              <a:t>CompressedGenome</a:t>
            </a:r>
            <a:r>
              <a:rPr lang="en-US" sz="2400" i="1" dirty="0" smtClean="0"/>
              <a:t>*</a:t>
            </a:r>
            <a:endParaRPr lang="en-US" sz="2400" i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5530" y="3200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65530" y="4724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0679" y="4834467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Run-length encoding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930679" y="3296356"/>
            <a:ext cx="314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Convert repeats to runs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0" y="3296356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How do we do this step?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B</a:t>
            </a:r>
            <a:r>
              <a:rPr lang="en-US" dirty="0" smtClean="0"/>
              <a:t>urrows-</a:t>
            </a:r>
            <a:r>
              <a:rPr lang="en-US" b="1" dirty="0" smtClean="0"/>
              <a:t>W</a:t>
            </a:r>
            <a:r>
              <a:rPr lang="en-US" dirty="0" smtClean="0"/>
              <a:t>heeler </a:t>
            </a:r>
            <a:r>
              <a:rPr lang="en-US" b="1" dirty="0" smtClean="0"/>
              <a:t>T</a:t>
            </a:r>
            <a:r>
              <a:rPr lang="en-US" dirty="0" smtClean="0"/>
              <a:t>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p</a:t>
            </a:r>
            <a:r>
              <a:rPr lang="en-US" spc="300" dirty="0" err="1" smtClean="0"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b="1" spc="300" dirty="0" err="1" smtClean="0">
                <a:latin typeface="Courier"/>
                <a:cs typeface="Courier"/>
              </a:rPr>
              <a:t>panamabananas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4" name="Arc 23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19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 b="1" spc="300" dirty="0" err="1" smtClean="0">
                <a:latin typeface="Courier"/>
                <a:cs typeface="Courier"/>
              </a:rPr>
              <a:t>$panamabanana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4" name="Arc 23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 smtClean="0">
                <a:latin typeface="Courier"/>
                <a:cs typeface="Courier"/>
              </a:rPr>
              <a:t>s$panamabanan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3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b="1" spc="300" dirty="0" err="1" smtClean="0">
                <a:latin typeface="Courier"/>
                <a:cs typeface="Courier"/>
              </a:rPr>
              <a:t>as$panamabana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4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 smtClean="0">
                <a:latin typeface="Courier"/>
                <a:cs typeface="Courier"/>
              </a:rPr>
              <a:t>nas$panamaban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</a:t>
            </a:r>
            <a:r>
              <a:rPr lang="en-US" sz="3600" b="1" spc="600" dirty="0" err="1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sz="3600" spc="600" dirty="0" err="1" smtClean="0">
                <a:latin typeface="Courier"/>
                <a:cs typeface="Courier"/>
              </a:rPr>
              <a:t>abananas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 </a:t>
            </a:r>
            <a:r>
              <a:rPr lang="en-US" sz="3600" b="1" spc="6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295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b="1" spc="300" dirty="0" err="1" smtClean="0">
                <a:latin typeface="Courier"/>
                <a:cs typeface="Courier"/>
              </a:rPr>
              <a:t>anas$panamaba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4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nanas$panamaba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 smtClean="0">
                <a:latin typeface="Courier"/>
                <a:cs typeface="Courier"/>
              </a:rPr>
              <a:t>nanas$panamab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nanas$panamaba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ananas$panamab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b</a:t>
            </a:r>
            <a:r>
              <a:rPr lang="en-US" b="1" spc="300" dirty="0" err="1" smtClean="0">
                <a:latin typeface="Courier"/>
                <a:cs typeface="Courier"/>
              </a:rPr>
              <a:t>ananas$panama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b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4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nanas$panamaba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ananas$panamab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bananas$panama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 smtClean="0">
                <a:latin typeface="Courier"/>
                <a:cs typeface="Courier"/>
              </a:rPr>
              <a:t>bananas$panam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2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nanas$panamaba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ananas$panamab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bananas$panama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abananas$panam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m</a:t>
            </a:r>
            <a:r>
              <a:rPr lang="en-US" b="1" spc="300" dirty="0" err="1" smtClean="0">
                <a:latin typeface="Courier"/>
                <a:cs typeface="Courier"/>
              </a:rPr>
              <a:t>abananas$pana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m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nanas$panamaba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ananas$panamab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bananas$panama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abananas$panam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mabananas$pana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 smtClean="0">
                <a:latin typeface="Courier"/>
                <a:cs typeface="Courier"/>
              </a:rPr>
              <a:t>mabananas$pan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1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nanas$panamaba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ananas$panamab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bananas$panama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abananas$panam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mabananas$pana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amabananas$pan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b="1" spc="300" dirty="0" err="1" smtClean="0">
                <a:latin typeface="Courier"/>
                <a:cs typeface="Courier"/>
              </a:rPr>
              <a:t>amabananas$pa</a:t>
            </a:r>
            <a:endParaRPr lang="en-US" b="1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nanas$panamaba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ananas$panamab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bananas$panama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abananas$panam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mabananas$pana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amabananas$pan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namabananas$pa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 smtClean="0">
                <a:latin typeface="Courier"/>
                <a:cs typeface="Courier"/>
              </a:rPr>
              <a:t>namabananas$p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6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nanas$panamaba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ananas$panamab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bananas$panama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abananas$panam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mabananas$pana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amabananas$pan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namabananas$pa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anamabananas$p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70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s$panamabanana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as$panamabanan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nas$panamabana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anas$panamaban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nanas$panamaba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ananas$panamab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bananas$panama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abananas$panam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mabananas$pana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amabananas$pan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namabananas$pa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anamabananas$p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733800" y="3432959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5562600"/>
            <a:ext cx="3124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Sort the strings lexicographically</a:t>
            </a:r>
            <a:br>
              <a:rPr lang="en-US" sz="1900" dirty="0" smtClean="0"/>
            </a:br>
            <a:r>
              <a:rPr lang="en-US" sz="1900" dirty="0" smtClean="0"/>
              <a:t>($ comes first)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34000" y="1447800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bananas$panam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am</a:t>
            </a:r>
            <a:r>
              <a:rPr lang="en-US" spc="300" dirty="0" err="1" smtClean="0">
                <a:latin typeface="Courier"/>
                <a:cs typeface="Courier"/>
              </a:rPr>
              <a:t>abananas$pan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anam</a:t>
            </a:r>
            <a:r>
              <a:rPr lang="en-US" spc="300" dirty="0" err="1" smtClean="0">
                <a:latin typeface="Courier"/>
                <a:cs typeface="Courier"/>
              </a:rPr>
              <a:t>abananas$p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anan</a:t>
            </a:r>
            <a:r>
              <a:rPr lang="en-US" spc="300" dirty="0" err="1" smtClean="0">
                <a:latin typeface="Courier"/>
                <a:cs typeface="Courier"/>
              </a:rPr>
              <a:t>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anas</a:t>
            </a:r>
            <a:r>
              <a:rPr lang="en-US" spc="300" dirty="0" err="1" smtClean="0">
                <a:latin typeface="Courier"/>
                <a:cs typeface="Courier"/>
              </a:rPr>
              <a:t>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as</a:t>
            </a:r>
            <a:r>
              <a:rPr lang="en-US" spc="300" dirty="0" err="1" smtClean="0">
                <a:latin typeface="Courier"/>
                <a:cs typeface="Courier"/>
              </a:rPr>
              <a:t>$panamabanan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b</a:t>
            </a:r>
            <a:r>
              <a:rPr lang="en-US" spc="300" dirty="0" err="1" smtClean="0">
                <a:latin typeface="Courier"/>
                <a:cs typeface="Courier"/>
              </a:rPr>
              <a:t>ananas$panama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m</a:t>
            </a:r>
            <a:r>
              <a:rPr lang="en-US" spc="300" dirty="0" err="1" smtClean="0">
                <a:latin typeface="Courier"/>
                <a:cs typeface="Courier"/>
              </a:rPr>
              <a:t>abananas$pana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nam</a:t>
            </a:r>
            <a:r>
              <a:rPr lang="en-US" spc="300" dirty="0" err="1" smtClean="0">
                <a:latin typeface="Courier"/>
                <a:cs typeface="Courier"/>
              </a:rPr>
              <a:t>abananas$pa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nan</a:t>
            </a:r>
            <a:r>
              <a:rPr lang="en-US" spc="300" dirty="0" err="1" smtClean="0">
                <a:latin typeface="Courier"/>
                <a:cs typeface="Courier"/>
              </a:rPr>
              <a:t>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nas</a:t>
            </a:r>
            <a:r>
              <a:rPr lang="en-US" spc="300" dirty="0" err="1" smtClean="0">
                <a:latin typeface="Courier"/>
                <a:cs typeface="Courier"/>
              </a:rPr>
              <a:t>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p</a:t>
            </a:r>
            <a:r>
              <a:rPr lang="en-US" spc="300" dirty="0" err="1" smtClean="0"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 spc="300" dirty="0" err="1" smtClean="0">
                <a:latin typeface="Courier"/>
                <a:cs typeface="Courier"/>
              </a:rPr>
              <a:t>$panamabanana</a:t>
            </a:r>
            <a:endParaRPr lang="en-US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3743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panam</a:t>
            </a:r>
            <a:r>
              <a:rPr lang="en-US" sz="3600" b="1" spc="600" dirty="0" err="1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 smtClean="0">
                <a:latin typeface="Courier"/>
                <a:cs typeface="Courier"/>
              </a:rPr>
              <a:t>bananas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  </a:t>
            </a:r>
            <a:r>
              <a:rPr lang="en-US" sz="3600" b="1" spc="6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387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s$panamabanana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as$panamabanan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nas$panamabana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anas$panamaban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nanas$panamaba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ananas$panamab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bananas$panama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abananas$panam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mabananas$pana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amabananas$pan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namabananas$pa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anamabananas$p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733800" y="3432959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5562600"/>
            <a:ext cx="3124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Sort the strings lexicographically</a:t>
            </a:r>
            <a:br>
              <a:rPr lang="en-US" sz="1900" dirty="0" smtClean="0"/>
            </a:br>
            <a:r>
              <a:rPr lang="en-US" sz="1900" dirty="0" smtClean="0"/>
              <a:t>($ comes first)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34000" y="1447800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abananas$panam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amabananas$pan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anamabananas$p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ananas$panamab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anas$panamaban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as$panamabanan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latin typeface="Courier"/>
                <a:cs typeface="Courier"/>
              </a:rPr>
              <a:t>bananas$panama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mabananas$pana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namabananas$pa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nanas$panamaba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nas$panamabana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286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Burrows-Wheeler Transform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s$panamabanana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as$panamabanan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nas$panamabana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anas$panamaban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nanas$panamaba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ananas$panamab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bananas$panama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abananas$panam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mabananas$pana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amabananas$pan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namabananas$pa</a:t>
            </a:r>
            <a:endParaRPr lang="en-US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anamabananas$p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err="1" smtClean="0">
                <a:cs typeface="Courier New" pitchFamily="49" charset="0"/>
              </a:rPr>
              <a:t>panamabananas</a:t>
            </a:r>
            <a:r>
              <a:rPr lang="en-US" sz="1900" dirty="0" smtClean="0">
                <a:cs typeface="Courier New" pitchFamily="49" charset="0"/>
              </a:rPr>
              <a:t>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733800" y="3432959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29200" y="5576711"/>
            <a:ext cx="3429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smtClean="0"/>
              <a:t>Burrows-Wheeler Transform</a:t>
            </a:r>
            <a:r>
              <a:rPr lang="en-US" sz="1900" dirty="0" smtClean="0"/>
              <a:t>:</a:t>
            </a:r>
            <a:br>
              <a:rPr lang="en-US" sz="1900" dirty="0" smtClean="0"/>
            </a:br>
            <a:r>
              <a:rPr lang="en-US" sz="1900" dirty="0" smtClean="0"/>
              <a:t>Last column = </a:t>
            </a:r>
            <a:r>
              <a:rPr lang="en-US" sz="1900" dirty="0" err="1" smtClean="0"/>
              <a:t>smnpbnnaaaaa$a</a:t>
            </a:r>
            <a:endParaRPr lang="en-US" sz="1900" b="1" dirty="0" smtClean="0">
              <a:cs typeface="Courier New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34000" y="1447800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panamabanana</a:t>
            </a:r>
            <a:r>
              <a:rPr lang="en-US" b="1" spc="300" dirty="0" err="1" smtClean="0">
                <a:latin typeface="Courier"/>
                <a:cs typeface="Courier"/>
              </a:rPr>
              <a:t>s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b="1" spc="300" dirty="0" err="1" smtClean="0">
                <a:latin typeface="Courier"/>
                <a:cs typeface="Courier"/>
              </a:rPr>
              <a:t>m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amabananas$pa</a:t>
            </a:r>
            <a:r>
              <a:rPr lang="en-US" b="1" spc="300" dirty="0" err="1" smtClean="0">
                <a:latin typeface="Courier"/>
                <a:cs typeface="Courier"/>
              </a:rPr>
              <a:t>n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b="1" spc="300" dirty="0" err="1" smtClean="0">
                <a:latin typeface="Courier"/>
                <a:cs typeface="Courier"/>
              </a:rPr>
              <a:t>p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b="1" spc="300" dirty="0" err="1" smtClean="0">
                <a:latin typeface="Courier"/>
                <a:cs typeface="Courier"/>
              </a:rPr>
              <a:t>b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b="1" spc="300" dirty="0" err="1" smtClean="0">
                <a:latin typeface="Courier"/>
                <a:cs typeface="Courier"/>
              </a:rPr>
              <a:t>n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b="1" spc="300" dirty="0" err="1" smtClean="0">
                <a:latin typeface="Courier"/>
                <a:cs typeface="Courier"/>
              </a:rPr>
              <a:t>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bananas$panam</a:t>
            </a:r>
            <a:r>
              <a:rPr lang="en-US" b="1" spc="300" dirty="0" err="1" smtClean="0">
                <a:latin typeface="Courier"/>
                <a:cs typeface="Courier"/>
              </a:rPr>
              <a:t>a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mabananas$pan</a:t>
            </a:r>
            <a:r>
              <a:rPr lang="en-US" b="1" spc="300" dirty="0" err="1" smtClean="0">
                <a:latin typeface="Courier"/>
                <a:cs typeface="Courier"/>
              </a:rPr>
              <a:t>a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namabananas$p</a:t>
            </a:r>
            <a:r>
              <a:rPr lang="en-US" b="1" spc="300" dirty="0" err="1" smtClean="0">
                <a:latin typeface="Courier"/>
                <a:cs typeface="Courier"/>
              </a:rPr>
              <a:t>a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b="1" spc="300" dirty="0" err="1" smtClean="0">
                <a:latin typeface="Courier"/>
                <a:cs typeface="Courier"/>
              </a:rPr>
              <a:t>a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b="1" spc="300" dirty="0" err="1" smtClean="0">
                <a:latin typeface="Courier"/>
                <a:cs typeface="Courier"/>
              </a:rPr>
              <a:t>a</a:t>
            </a:r>
            <a:endParaRPr lang="en-US" b="1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panamabananas</a:t>
            </a:r>
            <a:r>
              <a:rPr lang="en-US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b="1" spc="300" dirty="0" err="1" smtClean="0">
                <a:latin typeface="Courier"/>
                <a:cs typeface="Courier"/>
              </a:rPr>
              <a:t>a</a:t>
            </a:r>
            <a:endParaRPr lang="en-US" b="1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70477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C</a:t>
            </a:r>
            <a:r>
              <a:rPr lang="en-US" dirty="0" smtClean="0"/>
              <a:t>are?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8229600" cy="4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2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BWT: Converting Repeats to Runs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2090" y="1544936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Genome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719594" y="3068936"/>
            <a:ext cx="209187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BWT</a:t>
            </a:r>
            <a:r>
              <a:rPr lang="en-US" sz="2400" dirty="0" smtClean="0"/>
              <a:t>(</a:t>
            </a:r>
            <a:r>
              <a:rPr lang="en-US" sz="2400" i="1" dirty="0" smtClean="0"/>
              <a:t>Genome</a:t>
            </a:r>
            <a:r>
              <a:rPr lang="en-US" sz="2400" dirty="0" smtClean="0"/>
              <a:t>)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830116" y="4592936"/>
            <a:ext cx="387083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Compression</a:t>
            </a:r>
            <a:r>
              <a:rPr lang="en-US" sz="2400" dirty="0" smtClean="0"/>
              <a:t>(</a:t>
            </a:r>
            <a:r>
              <a:rPr lang="en-US" sz="2400" i="1" dirty="0" smtClean="0"/>
              <a:t>BWT</a:t>
            </a:r>
            <a:r>
              <a:rPr lang="en-US" sz="2400" dirty="0" smtClean="0"/>
              <a:t>(</a:t>
            </a:r>
            <a:r>
              <a:rPr lang="en-US" sz="2400" i="1" dirty="0" smtClean="0"/>
              <a:t>Genome</a:t>
            </a:r>
            <a:r>
              <a:rPr lang="en-US" sz="2400" dirty="0" smtClean="0"/>
              <a:t>))</a:t>
            </a:r>
            <a:endParaRPr lang="en-US" sz="2400" i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5530" y="2159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65530" y="3683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0679" y="3793068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Run-length encoding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930679" y="2254957"/>
            <a:ext cx="314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Convert repeats to runs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06779" y="2254957"/>
            <a:ext cx="3940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Burrows-Wheeler Transform!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66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13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Decompress?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2090" y="1544936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Genome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719594" y="3068936"/>
            <a:ext cx="209187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BWT</a:t>
            </a:r>
            <a:r>
              <a:rPr lang="en-US" sz="2400" dirty="0" smtClean="0"/>
              <a:t>(</a:t>
            </a:r>
            <a:r>
              <a:rPr lang="en-US" sz="2400" i="1" dirty="0" smtClean="0"/>
              <a:t>Genome</a:t>
            </a:r>
            <a:r>
              <a:rPr lang="en-US" sz="2400" dirty="0" smtClean="0"/>
              <a:t>)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30116" y="4592936"/>
            <a:ext cx="387083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Compression</a:t>
            </a:r>
            <a:r>
              <a:rPr lang="en-US" sz="2400" dirty="0" smtClean="0"/>
              <a:t>(</a:t>
            </a:r>
            <a:r>
              <a:rPr lang="en-US" sz="2400" i="1" dirty="0" smtClean="0"/>
              <a:t>BWT</a:t>
            </a:r>
            <a:r>
              <a:rPr lang="en-US" sz="2400" dirty="0" smtClean="0"/>
              <a:t>(</a:t>
            </a:r>
            <a:r>
              <a:rPr lang="en-US" sz="2400" i="1" dirty="0" smtClean="0"/>
              <a:t>Genome</a:t>
            </a:r>
            <a:r>
              <a:rPr lang="en-US" sz="2400" dirty="0" smtClean="0"/>
              <a:t>))</a:t>
            </a:r>
            <a:endParaRPr lang="en-US" sz="2400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86330" y="2159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86330" y="3683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1479" y="3793068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Run-length encoding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51479" y="2254957"/>
            <a:ext cx="3763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Burrows-Wheeler Transform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890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Decompress?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2090" y="1544936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Genome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719594" y="3068936"/>
            <a:ext cx="209187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BWT</a:t>
            </a:r>
            <a:r>
              <a:rPr lang="en-US" sz="2400" dirty="0" smtClean="0"/>
              <a:t>(</a:t>
            </a:r>
            <a:r>
              <a:rPr lang="en-US" sz="2400" i="1" dirty="0" smtClean="0"/>
              <a:t>Genome</a:t>
            </a:r>
            <a:r>
              <a:rPr lang="en-US" sz="2400" dirty="0" smtClean="0"/>
              <a:t>)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30116" y="4592936"/>
            <a:ext cx="387083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Compression</a:t>
            </a:r>
            <a:r>
              <a:rPr lang="en-US" sz="2400" dirty="0" smtClean="0"/>
              <a:t>(</a:t>
            </a:r>
            <a:r>
              <a:rPr lang="en-US" sz="2400" i="1" dirty="0" smtClean="0"/>
              <a:t>BWT</a:t>
            </a:r>
            <a:r>
              <a:rPr lang="en-US" sz="2400" dirty="0" smtClean="0"/>
              <a:t>(</a:t>
            </a:r>
            <a:r>
              <a:rPr lang="en-US" sz="2400" i="1" dirty="0" smtClean="0"/>
              <a:t>Genome</a:t>
            </a:r>
            <a:r>
              <a:rPr lang="en-US" sz="2400" dirty="0" smtClean="0"/>
              <a:t>))</a:t>
            </a:r>
            <a:endParaRPr lang="en-US" sz="2400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86330" y="2159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86330" y="3683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1479" y="3793068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Run-length encoding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51479" y="2254957"/>
            <a:ext cx="3763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Burrows-Wheeler Transform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09911" y="2159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09911" y="3683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76978" y="3810000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EASY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9516" y="2286000"/>
            <a:ext cx="2126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IS IT POSSIBLE?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4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banana$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7800" y="1513390"/>
            <a:ext cx="1752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b</a:t>
            </a:r>
            <a:r>
              <a:rPr lang="en-US" sz="2100" spc="300" dirty="0" smtClean="0">
                <a:latin typeface="Courier"/>
                <a:cs typeface="Courier"/>
              </a:rPr>
              <a:t>anana$</a:t>
            </a:r>
          </a:p>
        </p:txBody>
      </p:sp>
    </p:spTree>
    <p:extLst>
      <p:ext uri="{BB962C8B-B14F-4D97-AF65-F5344CB8AC3E}">
        <p14:creationId xmlns:p14="http://schemas.microsoft.com/office/powerpoint/2010/main" val="347506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banana$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7800" y="151339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b</a:t>
            </a:r>
            <a:r>
              <a:rPr lang="en-US" sz="2100" spc="300" dirty="0" smtClean="0">
                <a:latin typeface="Courier"/>
                <a:cs typeface="Courier"/>
              </a:rPr>
              <a:t>anana$</a:t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smtClean="0">
                <a:latin typeface="Courier"/>
                <a:cs typeface="Courier"/>
              </a:rPr>
              <a:t>$banana</a:t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a$banan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na$bana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ana$ban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nana$ba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anana$b</a:t>
            </a:r>
            <a:endParaRPr lang="en-US" sz="2100" spc="3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1910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smtClean="0">
                <a:cs typeface="Courier New" pitchFamily="49" charset="0"/>
              </a:rPr>
              <a:t>banana$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17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banana$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7800" y="151339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b</a:t>
            </a:r>
            <a:r>
              <a:rPr lang="en-US" sz="2100" spc="300" dirty="0" smtClean="0">
                <a:latin typeface="Courier"/>
                <a:cs typeface="Courier"/>
              </a:rPr>
              <a:t>anana$</a:t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smtClean="0">
                <a:latin typeface="Courier"/>
                <a:cs typeface="Courier"/>
              </a:rPr>
              <a:t>$banana</a:t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a$banan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na$bana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ana$ban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nana$ba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anana$b</a:t>
            </a:r>
            <a:endParaRPr lang="en-US" sz="2100" spc="300" dirty="0" smtClean="0">
              <a:latin typeface="Courier"/>
              <a:cs typeface="Courie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91467" y="2690635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715000" y="151339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latin typeface="Courier"/>
                <a:cs typeface="Courier"/>
              </a:rPr>
              <a:t>$banana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a$banan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ana$ban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anana$b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banana$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na$bana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nana$ba</a:t>
            </a:r>
            <a:endParaRPr lang="en-US" sz="2100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1910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Form all cyclic rotations of</a:t>
            </a:r>
          </a:p>
          <a:p>
            <a:pPr algn="ctr"/>
            <a:r>
              <a:rPr lang="en-US" sz="1900" dirty="0" smtClean="0"/>
              <a:t>“</a:t>
            </a:r>
            <a:r>
              <a:rPr lang="en-US" sz="1900" dirty="0" smtClean="0">
                <a:cs typeface="Courier New" pitchFamily="49" charset="0"/>
              </a:rPr>
              <a:t>banana$</a:t>
            </a:r>
            <a:r>
              <a:rPr lang="en-US" sz="1900" dirty="0" smtClean="0"/>
              <a:t>”</a:t>
            </a:r>
            <a:endParaRPr lang="en-US" sz="1900" dirty="0" smtClean="0"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41910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/>
              <a:t>Sort the strings lexicographically</a:t>
            </a:r>
            <a:endParaRPr lang="en-US" sz="1900" dirty="0" smtClean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3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panama</a:t>
            </a:r>
            <a:r>
              <a:rPr lang="en-US" sz="3600" b="1" spc="600" dirty="0" err="1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sz="3600" spc="600" dirty="0" err="1" smtClean="0">
                <a:latin typeface="Courier"/>
                <a:cs typeface="Courier"/>
              </a:rPr>
              <a:t>ananas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   </a:t>
            </a:r>
            <a:r>
              <a:rPr lang="en-US" sz="3600" b="1" spc="6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211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banan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banana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5744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1828800"/>
          </a:xfrm>
        </p:spPr>
        <p:txBody>
          <a:bodyPr>
            <a:noAutofit/>
          </a:bodyPr>
          <a:lstStyle/>
          <a:p>
            <a:r>
              <a:rPr lang="en-US" dirty="0" smtClean="0"/>
              <a:t>Sorting all elements of “</a:t>
            </a:r>
            <a:r>
              <a:rPr lang="en-US" dirty="0" err="1" smtClean="0"/>
              <a:t>annb$aa</a:t>
            </a:r>
            <a:r>
              <a:rPr lang="en-US" dirty="0" smtClean="0"/>
              <a:t>” gives first column of matrix.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banan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5479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2-mer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banan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2-mers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040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2-mer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alibri"/>
                <a:cs typeface="Calibri"/>
              </a:rPr>
              <a:t>Sorting gives us the first 2 columns of the matrix.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banan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2-mers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an</a:t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smtClean="0">
                <a:latin typeface="Courier"/>
                <a:cs typeface="Courier"/>
              </a:rPr>
              <a:t>an</a:t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ba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na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na</a:t>
            </a:r>
            <a:endParaRPr lang="en-US" sz="2100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3239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2-mer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alibri"/>
                <a:cs typeface="Calibri"/>
              </a:rPr>
              <a:t>Sorting gives us the first 2 columns of the matrix.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$b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ba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an</a:t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an</a:t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ba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2-mers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296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$b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3811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$b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3-mer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ban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  <a:r>
              <a:rPr lang="en-US" sz="2000" dirty="0" smtClean="0"/>
              <a:t>-mers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891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$b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3-mer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</a:t>
            </a:r>
            <a:r>
              <a:rPr lang="en-US" dirty="0" smtClean="0">
                <a:cs typeface="Calibri"/>
              </a:rPr>
              <a:t>3 columns </a:t>
            </a:r>
            <a:r>
              <a:rPr lang="en-US" dirty="0">
                <a:cs typeface="Calibri"/>
              </a:rPr>
              <a:t>of the matrix</a:t>
            </a:r>
            <a:r>
              <a:rPr lang="en-US" dirty="0" smtClean="0">
                <a:cs typeface="Calibri"/>
              </a:rPr>
              <a:t>.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ban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  <a:r>
              <a:rPr lang="en-US" sz="2000" dirty="0" smtClean="0"/>
              <a:t>-mers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ana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ana</a:t>
            </a:r>
            <a:r>
              <a:rPr lang="en-US" sz="2100" spc="300" dirty="0" smtClean="0">
                <a:latin typeface="Courier"/>
                <a:cs typeface="Courier"/>
              </a:rPr>
              <a:t/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smtClean="0">
                <a:latin typeface="Courier"/>
                <a:cs typeface="Courier"/>
              </a:rPr>
              <a:t>ban</a:t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err="1" smtClean="0">
                <a:latin typeface="Courier"/>
                <a:cs typeface="Courier"/>
              </a:rPr>
              <a:t>na</a:t>
            </a:r>
            <a:r>
              <a:rPr lang="en-US" sz="2100" spc="300" dirty="0" smtClean="0">
                <a:latin typeface="Courier"/>
                <a:cs typeface="Courier"/>
              </a:rPr>
              <a:t>$</a:t>
            </a:r>
            <a:br>
              <a:rPr lang="en-US" sz="2100" spc="300" dirty="0" smtClean="0">
                <a:latin typeface="Courier"/>
                <a:cs typeface="Courier"/>
              </a:rPr>
            </a:br>
            <a:r>
              <a:rPr lang="en-US" sz="2100" spc="300" dirty="0" smtClean="0">
                <a:latin typeface="Courier"/>
                <a:cs typeface="Courier"/>
              </a:rPr>
              <a:t>nan</a:t>
            </a:r>
            <a:endParaRPr lang="en-US" sz="2100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7631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$ba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ban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3-mer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</a:t>
            </a:r>
            <a:r>
              <a:rPr lang="en-US" dirty="0" smtClean="0">
                <a:cs typeface="Calibri"/>
              </a:rPr>
              <a:t>3 columns </a:t>
            </a:r>
            <a:r>
              <a:rPr lang="en-US" dirty="0">
                <a:cs typeface="Calibri"/>
              </a:rPr>
              <a:t>of the matrix</a:t>
            </a:r>
            <a:r>
              <a:rPr lang="en-US" dirty="0" smtClean="0">
                <a:cs typeface="Calibri"/>
              </a:rPr>
              <a:t>.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ban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  <a:r>
              <a:rPr lang="en-US" sz="2000" dirty="0" smtClean="0"/>
              <a:t>-mers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ba</a:t>
            </a:r>
            <a:endParaRPr lang="en-US" sz="2100" b="1" spc="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a$b</a:t>
            </a:r>
            <a:endParaRPr lang="en-US" sz="2100" b="1" spc="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ban</a:t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nan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4716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$ba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2756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panamab</a:t>
            </a:r>
            <a:r>
              <a:rPr lang="en-US" sz="3600" b="1" spc="600" dirty="0" err="1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 smtClean="0">
                <a:latin typeface="Courier"/>
                <a:cs typeface="Courier"/>
              </a:rPr>
              <a:t>nanas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    </a:t>
            </a:r>
            <a:r>
              <a:rPr lang="en-US" sz="3600" b="1" spc="6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0820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$ba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4-mer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81489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3200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4-mers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639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$ba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4-mer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</a:t>
            </a:r>
            <a:r>
              <a:rPr lang="en-US" dirty="0" smtClean="0">
                <a:cs typeface="Calibri"/>
              </a:rPr>
              <a:t>4 </a:t>
            </a:r>
            <a:r>
              <a:rPr lang="en-US" dirty="0">
                <a:cs typeface="Calibri"/>
              </a:rPr>
              <a:t>columns of the matrix</a:t>
            </a:r>
            <a:r>
              <a:rPr lang="en-US" dirty="0" smtClean="0">
                <a:cs typeface="Calibri"/>
              </a:rPr>
              <a:t>.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81489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3200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4-mers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a$bb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bann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5101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$ban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a$ba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bana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4-mer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</a:t>
            </a:r>
            <a:r>
              <a:rPr lang="en-US" dirty="0" smtClean="0">
                <a:cs typeface="Calibri"/>
              </a:rPr>
              <a:t>4 </a:t>
            </a:r>
            <a:r>
              <a:rPr lang="en-US" dirty="0">
                <a:cs typeface="Calibri"/>
              </a:rPr>
              <a:t>columns of the matrix</a:t>
            </a:r>
            <a:r>
              <a:rPr lang="en-US" dirty="0" smtClean="0">
                <a:cs typeface="Calibri"/>
              </a:rPr>
              <a:t>.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81489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3200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4-mers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a$bb</a:t>
            </a:r>
            <a:endParaRPr lang="en-US" sz="2100" b="1" spc="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bann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na$b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nana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52080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latin typeface="Courier"/>
                <a:cs typeface="Courier"/>
              </a:rPr>
              <a:t>$ban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bana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353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latin typeface="Courier"/>
                <a:cs typeface="Courier"/>
              </a:rPr>
              <a:t>$ban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bana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5-mer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nana$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banan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67378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29089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5-mers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689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latin typeface="Courier"/>
                <a:cs typeface="Courier"/>
              </a:rPr>
              <a:t>$ban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bana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5-mer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</a:t>
            </a:r>
            <a:r>
              <a:rPr lang="en-US" dirty="0" smtClean="0">
                <a:cs typeface="Calibri"/>
              </a:rPr>
              <a:t>5 </a:t>
            </a:r>
            <a:r>
              <a:rPr lang="en-US" dirty="0">
                <a:cs typeface="Calibri"/>
              </a:rPr>
              <a:t>columns of the matrix</a:t>
            </a:r>
            <a:r>
              <a:rPr lang="en-US" dirty="0" smtClean="0">
                <a:cs typeface="Calibri"/>
              </a:rPr>
              <a:t>.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nana$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banan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67378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29089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5-mers</a:t>
            </a:r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bana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a$bbn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anaab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anaaa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bannn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nana$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4476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$bana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a$ban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banan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na$ba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5-mer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</a:t>
            </a:r>
            <a:r>
              <a:rPr lang="en-US" dirty="0" smtClean="0">
                <a:cs typeface="Calibri"/>
              </a:rPr>
              <a:t>5 </a:t>
            </a:r>
            <a:r>
              <a:rPr lang="en-US" dirty="0">
                <a:cs typeface="Calibri"/>
              </a:rPr>
              <a:t>columns of the matrix</a:t>
            </a:r>
            <a:r>
              <a:rPr lang="en-US" dirty="0" smtClean="0">
                <a:cs typeface="Calibri"/>
              </a:rPr>
              <a:t>.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nana$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banan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67378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29089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5-mers</a:t>
            </a:r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bana</a:t>
            </a:r>
            <a:endParaRPr lang="en-US" sz="2100" b="1" spc="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a$bbn</a:t>
            </a:r>
            <a:endParaRPr lang="en-US" sz="2100" b="1" spc="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anaab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anaaa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bannn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na$ba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nana$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0466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$bana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banan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latin typeface="Courier"/>
                <a:cs typeface="Courier"/>
              </a:rPr>
              <a:t>nana$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877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$bana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banan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latin typeface="Courier"/>
                <a:cs typeface="Courier"/>
              </a:rPr>
              <a:t>nana$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6-mer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nana$b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banana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banan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ana$ba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82712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4423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</a:t>
            </a:r>
            <a:r>
              <a:rPr lang="en-US" sz="2000" dirty="0" smtClean="0"/>
              <a:t>-mers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901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$bana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a$ban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banan</a:t>
            </a:r>
            <a:r>
              <a:rPr lang="en-US" sz="2100" spc="300" dirty="0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latin typeface="Courier"/>
                <a:cs typeface="Courier"/>
              </a:rPr>
              <a:t>nana$</a:t>
            </a:r>
            <a:r>
              <a:rPr lang="en-US" sz="21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nana$b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banana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banan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ana$ba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82712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44423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</a:t>
            </a:r>
            <a:r>
              <a:rPr lang="en-US" sz="2000" dirty="0" smtClean="0"/>
              <a:t>-mers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30484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banan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a$bbna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anaaba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anaaa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bannna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na$ban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nana$b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6-mer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6</a:t>
            </a:r>
            <a:r>
              <a:rPr lang="en-US" dirty="0" smtClean="0">
                <a:cs typeface="Calibri"/>
              </a:rPr>
              <a:t> </a:t>
            </a:r>
            <a:r>
              <a:rPr lang="en-US" dirty="0">
                <a:cs typeface="Calibri"/>
              </a:rPr>
              <a:t>columns of the matrix</a:t>
            </a:r>
            <a:r>
              <a:rPr lang="en-US" dirty="0" smtClean="0">
                <a:cs typeface="Calibri"/>
              </a:rPr>
              <a:t>.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7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</a:t>
            </a:r>
            <a:r>
              <a:rPr lang="en-US" dirty="0"/>
              <a:t> </a:t>
            </a:r>
            <a:r>
              <a:rPr lang="en-US" dirty="0" smtClean="0"/>
              <a:t>down </a:t>
            </a:r>
            <a:r>
              <a:rPr lang="en-US" i="1" dirty="0" smtClean="0"/>
              <a:t>Genome.</a:t>
            </a:r>
            <a:endParaRPr lang="en-US" dirty="0" smtClean="0"/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panamaba</a:t>
            </a:r>
            <a:r>
              <a:rPr lang="en-US" sz="3600" b="1" spc="600" dirty="0" err="1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z="3600" spc="600" dirty="0" err="1" smtClean="0">
                <a:latin typeface="Courier"/>
                <a:cs typeface="Courier"/>
              </a:rPr>
              <a:t>anas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     </a:t>
            </a:r>
            <a:r>
              <a:rPr lang="en-US" sz="3600" b="1" spc="6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379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$banan</a:t>
            </a:r>
            <a:r>
              <a:rPr lang="en-US" sz="2100" b="1" spc="300" dirty="0" smtClean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a$bana</a:t>
            </a:r>
            <a:r>
              <a:rPr lang="en-US" sz="2100" b="1" spc="300" dirty="0" err="1" smtClean="0">
                <a:latin typeface="Courier"/>
                <a:cs typeface="Courier"/>
              </a:rPr>
              <a:t>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ana$ba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anana$</a:t>
            </a:r>
            <a:r>
              <a:rPr lang="en-US" sz="2100" b="1" spc="300" dirty="0" err="1" smtClean="0">
                <a:latin typeface="Courier"/>
                <a:cs typeface="Courier"/>
              </a:rPr>
              <a:t>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banana</a:t>
            </a:r>
            <a:r>
              <a:rPr lang="en-US" sz="2100" b="1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na$ban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nana$b</a:t>
            </a:r>
            <a:r>
              <a:rPr lang="en-US" sz="2100" b="1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na$ban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nana$b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banana</a:t>
            </a: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$</a:t>
            </a:r>
            <a:r>
              <a:rPr lang="en-US" sz="2100" spc="300" dirty="0" err="1" smtClean="0">
                <a:latin typeface="Courier"/>
                <a:cs typeface="Courier"/>
              </a:rPr>
              <a:t>banan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ana$ba</a:t>
            </a:r>
            <a:endParaRPr lang="en-US" sz="2100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82712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44423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</a:t>
            </a:r>
            <a:r>
              <a:rPr lang="en-US" sz="2000" dirty="0" smtClean="0"/>
              <a:t>-mers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30484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banan</a:t>
            </a:r>
            <a:endParaRPr lang="en-US" sz="2100" b="1" spc="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a$bbna</a:t>
            </a:r>
            <a:endParaRPr lang="en-US" sz="2100" b="1" spc="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anaaba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anaaa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bannna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na$ban</a:t>
            </a:r>
            <a: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en-US" sz="2100" b="1" spc="3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nana$b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6-mer composition of the circular string </a:t>
            </a:r>
            <a:r>
              <a:rPr lang="en-US" dirty="0" smtClean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6</a:t>
            </a:r>
            <a:r>
              <a:rPr lang="en-US" dirty="0" smtClean="0">
                <a:cs typeface="Calibri"/>
              </a:rPr>
              <a:t> </a:t>
            </a:r>
            <a:r>
              <a:rPr lang="en-US" dirty="0">
                <a:cs typeface="Calibri"/>
              </a:rPr>
              <a:t>columns of the matrix</a:t>
            </a:r>
            <a:r>
              <a:rPr lang="en-US" dirty="0" smtClean="0">
                <a:cs typeface="Calibri"/>
              </a:rPr>
              <a:t>.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1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latin typeface="Courier"/>
                <a:cs typeface="Courier"/>
              </a:rPr>
              <a:t>$banana</a:t>
            </a:r>
          </a:p>
          <a:p>
            <a:pPr algn="ctr"/>
            <a:r>
              <a:rPr lang="en-US" sz="2100" b="1" spc="300" dirty="0" err="1" smtClean="0">
                <a:latin typeface="Courier"/>
                <a:cs typeface="Courier"/>
              </a:rPr>
              <a:t>a$banan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latin typeface="Courier"/>
                <a:cs typeface="Courier"/>
              </a:rPr>
              <a:t>ana$ban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latin typeface="Courier"/>
                <a:cs typeface="Courier"/>
              </a:rPr>
              <a:t>anana$b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smtClean="0">
                <a:latin typeface="Courier"/>
                <a:cs typeface="Courier"/>
              </a:rPr>
              <a:t>banana$</a:t>
            </a:r>
          </a:p>
          <a:p>
            <a:pPr algn="ctr"/>
            <a:r>
              <a:rPr lang="en-US" sz="2100" b="1" spc="300" dirty="0" err="1" smtClean="0">
                <a:latin typeface="Courier"/>
                <a:cs typeface="Courier"/>
              </a:rPr>
              <a:t>na$bana</a:t>
            </a:r>
            <a:endParaRPr lang="en-US" sz="2100" b="1" spc="300" dirty="0" smtClean="0">
              <a:latin typeface="Courier"/>
              <a:cs typeface="Courier"/>
            </a:endParaRPr>
          </a:p>
          <a:p>
            <a:pPr algn="ctr"/>
            <a:r>
              <a:rPr lang="en-US" sz="2100" b="1" spc="300" dirty="0" err="1" smtClean="0">
                <a:latin typeface="Courier"/>
                <a:cs typeface="Courier"/>
              </a:rPr>
              <a:t>nana$ba</a:t>
            </a:r>
            <a:endParaRPr lang="en-US" sz="2100" b="1" spc="300" dirty="0">
              <a:latin typeface="Courier"/>
              <a:cs typeface="Courier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the entire matrix!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8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smtClean="0">
                <a:latin typeface="Courier"/>
                <a:cs typeface="Courier"/>
              </a:rPr>
              <a:t>banana</a:t>
            </a:r>
          </a:p>
          <a:p>
            <a:pPr algn="ctr"/>
            <a:r>
              <a:rPr lang="en-US" sz="21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a$banan</a:t>
            </a:r>
            <a:endParaRPr lang="en-US" sz="2100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ana$ban</a:t>
            </a:r>
            <a:endParaRPr lang="en-US" sz="2100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anana$b</a:t>
            </a:r>
            <a:endParaRPr lang="en-US" sz="2100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banana$</a:t>
            </a:r>
          </a:p>
          <a:p>
            <a:pPr algn="ctr"/>
            <a:r>
              <a:rPr lang="en-US" sz="21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na$bana</a:t>
            </a:r>
            <a:endParaRPr lang="en-US" sz="2100" spc="3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nana$ba</a:t>
            </a:r>
            <a:endParaRPr lang="en-US" sz="2100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 smtClean="0"/>
              <a:t>We now know the entire matrix!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alibri"/>
                <a:cs typeface="Calibri"/>
              </a:rPr>
              <a:t>Taking all elements in the first row (after </a:t>
            </a:r>
            <a:r>
              <a:rPr lang="en-US" dirty="0" smtClean="0">
                <a:latin typeface="Courier"/>
                <a:cs typeface="Courier"/>
              </a:rPr>
              <a:t>$</a:t>
            </a:r>
            <a:r>
              <a:rPr lang="en-US" dirty="0" smtClean="0">
                <a:latin typeface="Calibri"/>
                <a:cs typeface="Calibri"/>
              </a:rPr>
              <a:t>) produces </a:t>
            </a:r>
            <a:r>
              <a:rPr lang="en-US" dirty="0" smtClean="0">
                <a:latin typeface="Courier"/>
                <a:cs typeface="Courier"/>
              </a:rPr>
              <a:t>banana</a:t>
            </a:r>
            <a:r>
              <a:rPr lang="en-US" dirty="0" smtClean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7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Memory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Reconstructing </a:t>
            </a:r>
            <a:r>
              <a:rPr lang="en-US" i="1" dirty="0" smtClean="0"/>
              <a:t>Genome</a:t>
            </a:r>
            <a:r>
              <a:rPr lang="en-US" dirty="0" smtClean="0"/>
              <a:t> from </a:t>
            </a:r>
            <a:r>
              <a:rPr lang="en-US" i="1" dirty="0" smtClean="0"/>
              <a:t>BWT</a:t>
            </a:r>
            <a:r>
              <a:rPr lang="en-US" dirty="0" smtClean="0"/>
              <a:t>(</a:t>
            </a:r>
            <a:r>
              <a:rPr lang="en-US" i="1" dirty="0" smtClean="0"/>
              <a:t>Genome</a:t>
            </a:r>
            <a:r>
              <a:rPr lang="en-US" dirty="0" smtClean="0"/>
              <a:t>) required us to store |</a:t>
            </a:r>
            <a:r>
              <a:rPr lang="en-US" i="1" dirty="0" smtClean="0"/>
              <a:t>Genome</a:t>
            </a:r>
            <a:r>
              <a:rPr lang="en-US" dirty="0" smtClean="0"/>
              <a:t>| copies of </a:t>
            </a:r>
            <a:br>
              <a:rPr lang="en-US" dirty="0" smtClean="0"/>
            </a:br>
            <a:r>
              <a:rPr lang="en-US" dirty="0" smtClean="0"/>
              <a:t>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we invert BWT with less space?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4047" y="30557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smtClean="0">
                <a:latin typeface="Courier"/>
                <a:cs typeface="Courier"/>
              </a:rPr>
              <a:t>$banana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a$banan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ana$ban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anana$b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smtClean="0">
                <a:latin typeface="Courier"/>
                <a:cs typeface="Courier"/>
              </a:rPr>
              <a:t>banana$</a:t>
            </a: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na$bana</a:t>
            </a:r>
            <a:endParaRPr lang="en-US" sz="2100" spc="300" dirty="0" smtClean="0">
              <a:latin typeface="Courier"/>
              <a:cs typeface="Courier"/>
            </a:endParaRPr>
          </a:p>
          <a:p>
            <a:pPr algn="ctr"/>
            <a:r>
              <a:rPr lang="en-US" sz="2100" spc="300" dirty="0" err="1" smtClean="0">
                <a:latin typeface="Courier"/>
                <a:cs typeface="Courier"/>
              </a:rPr>
              <a:t>nana$ba</a:t>
            </a:r>
            <a:endParaRPr lang="en-US" sz="2100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49174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Strange Observation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 smtClean="0">
                <a:latin typeface="Courier"/>
                <a:cs typeface="Courier"/>
              </a:rPr>
              <a:t>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2182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 smtClean="0">
                <a:latin typeface="Courier"/>
                <a:cs typeface="Courier"/>
              </a:rPr>
              <a:t>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692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bananas$panam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bananas$panam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7204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 smtClean="0">
                <a:latin typeface="Courier"/>
                <a:cs typeface="Courier"/>
              </a:rPr>
              <a:t>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mabananas$pan</a:t>
            </a:r>
            <a:endParaRPr lang="en-US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mabananas$pan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5518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 smtClean="0">
                <a:latin typeface="Courier"/>
                <a:cs typeface="Courier"/>
              </a:rPr>
              <a:t>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namabananas$p</a:t>
            </a:r>
            <a:endParaRPr lang="en-US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namabananas$p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5518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 smtClean="0">
                <a:latin typeface="Courier"/>
                <a:cs typeface="Courier"/>
              </a:rPr>
              <a:t>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nanas$panamab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nanas$panamab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5518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</a:t>
            </a:r>
            <a:r>
              <a:rPr lang="en-US" dirty="0"/>
              <a:t> </a:t>
            </a:r>
            <a:r>
              <a:rPr lang="en-US" dirty="0" smtClean="0"/>
              <a:t>down </a:t>
            </a:r>
            <a:r>
              <a:rPr lang="en-US" i="1" dirty="0" smtClean="0"/>
              <a:t>Genome.</a:t>
            </a:r>
            <a:endParaRPr lang="en-US" dirty="0" smtClean="0"/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panamaba</a:t>
            </a:r>
            <a:r>
              <a:rPr lang="en-US" sz="3600" b="1" spc="600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spc="600" dirty="0" err="1" smtClean="0">
                <a:latin typeface="Courier"/>
                <a:cs typeface="Courier"/>
              </a:rPr>
              <a:t>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     </a:t>
            </a:r>
            <a:r>
              <a:rPr lang="en-US" sz="3600" b="1" spc="6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spc="600" dirty="0" smtClean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758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 smtClean="0">
                <a:latin typeface="Courier"/>
                <a:cs typeface="Courier"/>
              </a:rPr>
              <a:t>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nas$panamaban</a:t>
            </a:r>
            <a:endParaRPr lang="en-US" spc="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nas$panamaban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5518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 smtClean="0">
                <a:latin typeface="Courier"/>
                <a:cs typeface="Courier"/>
              </a:rPr>
              <a:t>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 smtClean="0">
                <a:latin typeface="Courier"/>
                <a:cs typeface="Courier"/>
              </a:rPr>
              <a:t>n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s$panamabanan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$panamabanan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4864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m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$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 smtClean="0">
                <a:latin typeface="Courier"/>
                <a:cs typeface="Courier"/>
              </a:rPr>
              <a:t>m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endParaRPr lang="en-US" b="1" spc="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err="1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b="1" spc="3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3319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True in General?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strings are sorted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947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True in General?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strings are sorted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Chop off</a:t>
            </a:r>
            <a:r>
              <a:rPr lang="en-US" sz="2000" b="1" dirty="0" smtClean="0">
                <a:solidFill>
                  <a:srgbClr val="0000FF"/>
                </a:solidFill>
              </a:rPr>
              <a:t> a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8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True in General?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strings are sorted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06267" y="1848556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</a:t>
            </a:r>
            <a:br>
              <a:rPr lang="en-US" sz="2000" dirty="0" smtClean="0"/>
            </a:br>
            <a:r>
              <a:rPr lang="en-US" sz="2000" dirty="0" smtClean="0"/>
              <a:t>sorted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Chop off</a:t>
            </a:r>
            <a:r>
              <a:rPr lang="en-US" sz="2000" b="1" dirty="0" smtClean="0">
                <a:solidFill>
                  <a:srgbClr val="0000FF"/>
                </a:solidFill>
              </a:rPr>
              <a:t> a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92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True in General?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strings are sorted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Chop off</a:t>
            </a:r>
            <a:r>
              <a:rPr lang="en-US" sz="2000" b="1" dirty="0" smtClean="0">
                <a:solidFill>
                  <a:srgbClr val="0000FF"/>
                </a:solidFill>
              </a:rPr>
              <a:t> a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06267" y="1848556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</a:t>
            </a:r>
            <a:br>
              <a:rPr lang="en-US" sz="2000" dirty="0" smtClean="0"/>
            </a:br>
            <a:r>
              <a:rPr lang="en-US" sz="2000" dirty="0" smtClean="0"/>
              <a:t>sorted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181600" y="4357508"/>
            <a:ext cx="3048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00800" y="3248378"/>
            <a:ext cx="0" cy="10188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51697" y="3352800"/>
            <a:ext cx="860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Add </a:t>
            </a:r>
            <a:r>
              <a:rPr lang="en-US" sz="2000" b="1" dirty="0" smtClean="0">
                <a:solidFill>
                  <a:srgbClr val="0000FF"/>
                </a:solidFill>
              </a:rPr>
              <a:t>a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to end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521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True in General?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b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m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n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 smtClean="0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strings are sorted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bananas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$panam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mabananas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$pan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namabananas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$p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nanas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$panamab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nas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$panamaban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Chop off</a:t>
            </a:r>
            <a:r>
              <a:rPr lang="en-US" sz="2000" b="1" dirty="0" smtClean="0">
                <a:solidFill>
                  <a:srgbClr val="0000FF"/>
                </a:solidFill>
              </a:rPr>
              <a:t> a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06267" y="1848556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</a:t>
            </a:r>
            <a:br>
              <a:rPr lang="en-US" sz="2000" dirty="0" smtClean="0"/>
            </a:br>
            <a:r>
              <a:rPr lang="en-US" sz="2000" dirty="0" smtClean="0"/>
              <a:t>sorted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181600" y="4357508"/>
            <a:ext cx="3048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00800" y="3248378"/>
            <a:ext cx="0" cy="10188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51697" y="3352800"/>
            <a:ext cx="860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Add </a:t>
            </a:r>
            <a:r>
              <a:rPr lang="en-US" sz="2000" b="1" dirty="0" smtClean="0">
                <a:solidFill>
                  <a:srgbClr val="0000FF"/>
                </a:solidFill>
              </a:rPr>
              <a:t>a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to end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34489" y="4893732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</a:t>
            </a:r>
            <a:br>
              <a:rPr lang="en-US" sz="2000" dirty="0" smtClean="0"/>
            </a:br>
            <a:r>
              <a:rPr lang="en-US" sz="2000" dirty="0" smtClean="0"/>
              <a:t>sorted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493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True in General?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 smtClean="0">
                <a:latin typeface="Courier"/>
                <a:cs typeface="Courier"/>
              </a:rPr>
              <a:t>s</a:t>
            </a:r>
            <a:endParaRPr lang="en-US" spc="300" dirty="0" smtClean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bananas$panam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mabananas$pan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namabananas$p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nanas$panamab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nas$panamaban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 smtClean="0">
                <a:solidFill>
                  <a:srgbClr val="000000"/>
                </a:solidFill>
                <a:latin typeface="Courier"/>
                <a:cs typeface="Courier"/>
              </a:rPr>
              <a:t>s$panamabanan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strings are sorted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bananas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mabananas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nas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Chop off</a:t>
            </a:r>
            <a:r>
              <a:rPr lang="en-US" sz="2000" b="1" dirty="0" smtClean="0">
                <a:solidFill>
                  <a:srgbClr val="0000FF"/>
                </a:solidFill>
              </a:rPr>
              <a:t> a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06267" y="1848556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</a:t>
            </a:r>
            <a:br>
              <a:rPr lang="en-US" sz="2000" dirty="0" smtClean="0"/>
            </a:br>
            <a:r>
              <a:rPr lang="en-US" sz="2000" dirty="0" smtClean="0"/>
              <a:t>sorted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181600" y="4357508"/>
            <a:ext cx="3048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err="1" smtClean="0">
                <a:latin typeface="Courier"/>
                <a:cs typeface="Courier"/>
              </a:rPr>
              <a:t>bananas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mabananas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namabananas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nanas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 smtClean="0"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</a:t>
            </a:r>
            <a:r>
              <a:rPr lang="en-US" spc="300" dirty="0" err="1" smtClean="0">
                <a:latin typeface="Courier"/>
                <a:cs typeface="Courier"/>
              </a:rPr>
              <a:t>panamabanan</a:t>
            </a:r>
            <a:r>
              <a:rPr lang="en-US" b="1" spc="300" dirty="0" err="1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00800" y="3248378"/>
            <a:ext cx="0" cy="10188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51697" y="3352800"/>
            <a:ext cx="860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Add </a:t>
            </a:r>
            <a:r>
              <a:rPr lang="en-US" sz="2000" b="1" dirty="0" smtClean="0">
                <a:solidFill>
                  <a:srgbClr val="0000FF"/>
                </a:solidFill>
              </a:rPr>
              <a:t>a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to end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34489" y="4893732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</a:t>
            </a:r>
            <a:br>
              <a:rPr lang="en-US" sz="2000" dirty="0" smtClean="0"/>
            </a:br>
            <a:r>
              <a:rPr lang="en-US" sz="2000" dirty="0" smtClean="0"/>
              <a:t>sorted</a:t>
            </a:r>
            <a:endParaRPr lang="en-US" sz="20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810000" y="4780844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24111" y="3849512"/>
            <a:ext cx="1110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Ordering</a:t>
            </a:r>
            <a:br>
              <a:rPr lang="en-US" sz="2000" dirty="0" smtClean="0"/>
            </a:br>
            <a:r>
              <a:rPr lang="en-US" sz="2000" dirty="0" smtClean="0"/>
              <a:t>doesn’t</a:t>
            </a:r>
            <a:br>
              <a:rPr lang="en-US" sz="2000" dirty="0" smtClean="0"/>
            </a:br>
            <a:r>
              <a:rPr lang="en-US" sz="2000" dirty="0" smtClean="0"/>
              <a:t>change!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7222" y="3572934"/>
            <a:ext cx="3231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3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4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5</a:t>
            </a:r>
          </a:p>
          <a:p>
            <a:endParaRPr lang="en-US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97965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True in General?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b="1" dirty="0"/>
              <a:t>First-Last Property</a:t>
            </a:r>
            <a:r>
              <a:rPr lang="en-US" dirty="0"/>
              <a:t>: The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 smtClean="0"/>
              <a:t>th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occurrence </a:t>
            </a:r>
            <a:r>
              <a:rPr lang="en-US" dirty="0"/>
              <a:t>of </a:t>
            </a:r>
            <a:r>
              <a:rPr lang="en-US" i="1" dirty="0"/>
              <a:t>s</a:t>
            </a:r>
            <a:r>
              <a:rPr lang="en-US" i="1" dirty="0" smtClean="0"/>
              <a:t>ymbol </a:t>
            </a:r>
            <a:r>
              <a:rPr lang="en-US" dirty="0" smtClean="0"/>
              <a:t>in</a:t>
            </a:r>
            <a:br>
              <a:rPr lang="en-US" dirty="0" smtClean="0"/>
            </a:br>
            <a:r>
              <a:rPr lang="en-US" i="1" dirty="0" err="1" smtClean="0"/>
              <a:t>FirstColumn</a:t>
            </a:r>
            <a:r>
              <a:rPr lang="en-US" i="1" dirty="0" smtClean="0"/>
              <a:t> </a:t>
            </a:r>
            <a:r>
              <a:rPr lang="en-US" dirty="0"/>
              <a:t>and the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 smtClean="0"/>
              <a:t>th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occurrence </a:t>
            </a:r>
            <a:r>
              <a:rPr lang="en-US" dirty="0"/>
              <a:t>of </a:t>
            </a:r>
            <a:r>
              <a:rPr lang="en-US" i="1" dirty="0"/>
              <a:t>s</a:t>
            </a:r>
            <a:r>
              <a:rPr lang="en-US" i="1" dirty="0" smtClean="0"/>
              <a:t>ymbol </a:t>
            </a:r>
            <a:r>
              <a:rPr lang="en-US" dirty="0" smtClean="0"/>
              <a:t>in</a:t>
            </a:r>
            <a:br>
              <a:rPr lang="en-US" dirty="0" smtClean="0"/>
            </a:br>
            <a:r>
              <a:rPr lang="en-US" i="1" dirty="0" err="1" smtClean="0"/>
              <a:t>LastColumn</a:t>
            </a:r>
            <a:r>
              <a:rPr lang="en-US" i="1" dirty="0" smtClean="0"/>
              <a:t> </a:t>
            </a:r>
            <a:r>
              <a:rPr lang="en-US" dirty="0"/>
              <a:t>correspond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same position of </a:t>
            </a:r>
            <a:r>
              <a:rPr lang="en-US" i="1" dirty="0"/>
              <a:t>s</a:t>
            </a:r>
            <a:r>
              <a:rPr lang="en-US" i="1" dirty="0" smtClean="0"/>
              <a:t>ymbol</a:t>
            </a:r>
            <a:br>
              <a:rPr lang="en-US" i="1" dirty="0" smtClean="0"/>
            </a:br>
            <a:r>
              <a:rPr lang="en-US" dirty="0" smtClean="0"/>
              <a:t>in </a:t>
            </a:r>
            <a:r>
              <a:rPr lang="en-US" i="1" dirty="0" smtClean="0"/>
              <a:t>Genome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081889" y="1574799"/>
            <a:ext cx="3009900" cy="5170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Courier"/>
                <a:cs typeface="Courier"/>
              </a:rPr>
              <a:t>$</a:t>
            </a:r>
            <a:r>
              <a:rPr lang="en-US" sz="2200" b="1" baseline="-25000" dirty="0" smtClean="0">
                <a:latin typeface="Courier"/>
                <a:cs typeface="Courier"/>
              </a:rPr>
              <a:t>1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200" b="1" dirty="0" smtClean="0">
                <a:solidFill>
                  <a:srgbClr val="660066"/>
                </a:solidFill>
                <a:latin typeface="Courier"/>
                <a:cs typeface="Courier"/>
              </a:rPr>
              <a:t>s</a:t>
            </a:r>
            <a:r>
              <a:rPr lang="en-US" sz="2200" b="1" baseline="-25000" dirty="0" smtClean="0">
                <a:solidFill>
                  <a:srgbClr val="66006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bananas$pana</a:t>
            </a:r>
            <a:r>
              <a:rPr lang="en-US" sz="2200" b="1" dirty="0" smtClean="0">
                <a:solidFill>
                  <a:schemeClr val="accent3"/>
                </a:solidFill>
                <a:latin typeface="Courier"/>
                <a:cs typeface="Courier"/>
              </a:rPr>
              <a:t>m</a:t>
            </a:r>
            <a:r>
              <a:rPr lang="en-US" sz="2200" b="1" baseline="-25000" dirty="0" smtClean="0">
                <a:solidFill>
                  <a:schemeClr val="accent3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2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mabananas$pa</a:t>
            </a:r>
            <a:r>
              <a:rPr lang="en-US" sz="2200" b="1" dirty="0" smtClean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 smtClean="0">
                <a:solidFill>
                  <a:srgbClr val="C00000"/>
                </a:solidFill>
                <a:latin typeface="Courier"/>
                <a:cs typeface="Courier"/>
              </a:rPr>
              <a:t>1</a:t>
            </a:r>
            <a:endParaRPr lang="en-US" sz="2200" b="1" dirty="0" smtClean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namabananas$</a:t>
            </a:r>
            <a:r>
              <a:rPr lang="en-US" sz="2200" b="1" dirty="0" smtClean="0">
                <a:solidFill>
                  <a:srgbClr val="FFC000"/>
                </a:solidFill>
                <a:latin typeface="Courier"/>
                <a:cs typeface="Courier"/>
              </a:rPr>
              <a:t>p</a:t>
            </a:r>
            <a:r>
              <a:rPr lang="en-US" sz="2200" b="1" baseline="-25000" dirty="0" smtClean="0">
                <a:solidFill>
                  <a:srgbClr val="FFC000"/>
                </a:solidFill>
                <a:latin typeface="Courier"/>
                <a:cs typeface="Courier"/>
              </a:rPr>
              <a:t>1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/>
            </a:r>
            <a:b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4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nanas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panama</a:t>
            </a:r>
            <a:r>
              <a:rPr lang="en-US" sz="2200" b="1" dirty="0" smtClean="0">
                <a:solidFill>
                  <a:srgbClr val="800000"/>
                </a:solidFill>
                <a:latin typeface="Courier"/>
                <a:cs typeface="Courier"/>
              </a:rPr>
              <a:t>b</a:t>
            </a:r>
            <a:r>
              <a:rPr lang="en-US" sz="2200" b="1" baseline="-25000" dirty="0" smtClean="0">
                <a:solidFill>
                  <a:srgbClr val="8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5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nas$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panamaba</a:t>
            </a:r>
            <a:r>
              <a:rPr lang="en-US" sz="2200" b="1" dirty="0" smtClean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 smtClean="0">
                <a:solidFill>
                  <a:srgbClr val="C00000"/>
                </a:solidFill>
                <a:latin typeface="Courier"/>
                <a:cs typeface="Courier"/>
              </a:rPr>
              <a:t>2</a:t>
            </a:r>
            <a:endParaRPr lang="en-US" sz="2200" b="1" dirty="0" smtClean="0">
              <a:latin typeface="Courier"/>
              <a:cs typeface="Courier"/>
            </a:endParaRPr>
          </a:p>
          <a:p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6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s$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panamabana</a:t>
            </a:r>
            <a:r>
              <a:rPr lang="en-US" sz="2200" b="1" dirty="0" smtClean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 smtClean="0">
                <a:solidFill>
                  <a:srgbClr val="C00000"/>
                </a:solidFill>
                <a:latin typeface="Courier"/>
                <a:cs typeface="Courier"/>
              </a:rPr>
              <a:t>3</a:t>
            </a:r>
            <a:endParaRPr lang="en-US" sz="2200" b="1" dirty="0" smtClean="0">
              <a:latin typeface="Courier"/>
              <a:cs typeface="Courier"/>
            </a:endParaRPr>
          </a:p>
          <a:p>
            <a:r>
              <a:rPr lang="en-US" sz="2200" b="1" dirty="0" smtClean="0">
                <a:solidFill>
                  <a:srgbClr val="800000"/>
                </a:solidFill>
                <a:latin typeface="Courier"/>
                <a:cs typeface="Courier"/>
              </a:rPr>
              <a:t>b</a:t>
            </a:r>
            <a:r>
              <a:rPr lang="en-US" sz="2200" b="1" baseline="-25000" dirty="0" smtClean="0">
                <a:solidFill>
                  <a:srgbClr val="800000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ananas$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panam</a:t>
            </a:r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200" b="1" dirty="0" smtClean="0">
                <a:solidFill>
                  <a:schemeClr val="accent3"/>
                </a:solidFill>
                <a:latin typeface="Courier"/>
                <a:cs typeface="Courier"/>
              </a:rPr>
              <a:t>m</a:t>
            </a:r>
            <a:r>
              <a:rPr lang="en-US" sz="2200" b="1" baseline="-25000" dirty="0" smtClean="0">
                <a:solidFill>
                  <a:schemeClr val="accent3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abananas$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</a:t>
            </a:r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200" b="1" dirty="0" smtClean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 smtClean="0">
                <a:solidFill>
                  <a:srgbClr val="C00000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amabananas$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endParaRPr lang="en-US" sz="22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200" b="1" dirty="0" smtClean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 smtClean="0">
                <a:solidFill>
                  <a:srgbClr val="C00000"/>
                </a:solidFill>
                <a:latin typeface="Courier"/>
                <a:cs typeface="Courier"/>
              </a:rPr>
              <a:t>2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anas$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panamab</a:t>
            </a:r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200" b="1" dirty="0" smtClean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 smtClean="0">
                <a:solidFill>
                  <a:srgbClr val="C00000"/>
                </a:solidFill>
                <a:latin typeface="Courier"/>
                <a:cs typeface="Courier"/>
              </a:rPr>
              <a:t>3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as$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panamaban</a:t>
            </a:r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5</a:t>
            </a:r>
            <a:endParaRPr lang="en-US" sz="22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200" b="1" dirty="0" smtClean="0">
                <a:solidFill>
                  <a:srgbClr val="FFC000"/>
                </a:solidFill>
                <a:latin typeface="Courier"/>
                <a:cs typeface="Courier"/>
              </a:rPr>
              <a:t>p</a:t>
            </a:r>
            <a:r>
              <a:rPr lang="en-US" sz="2200" b="1" baseline="-25000" dirty="0" smtClean="0">
                <a:solidFill>
                  <a:srgbClr val="FFC000"/>
                </a:solidFill>
                <a:latin typeface="Courier"/>
                <a:cs typeface="Courier"/>
              </a:rPr>
              <a:t>1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anamabananas</a:t>
            </a:r>
            <a:r>
              <a:rPr lang="en-US" sz="2200" b="1" dirty="0" smtClean="0">
                <a:latin typeface="Courier"/>
                <a:cs typeface="Courier"/>
              </a:rPr>
              <a:t>$</a:t>
            </a:r>
            <a:r>
              <a:rPr lang="en-US" sz="2200" b="1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s</a:t>
            </a:r>
            <a:r>
              <a:rPr lang="en-US" sz="2200" b="1" baseline="-25000" dirty="0" smtClean="0">
                <a:solidFill>
                  <a:srgbClr val="7030A0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panamabanan</a:t>
            </a:r>
            <a:r>
              <a:rPr lang="en-US" sz="22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6</a:t>
            </a:r>
          </a:p>
          <a:p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7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Costs Plummet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89" y="1261533"/>
            <a:ext cx="7239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</a:t>
            </a:r>
            <a:r>
              <a:rPr lang="en-US" dirty="0"/>
              <a:t> </a:t>
            </a:r>
            <a:r>
              <a:rPr lang="en-US" dirty="0" smtClean="0"/>
              <a:t>down </a:t>
            </a:r>
            <a:r>
              <a:rPr lang="en-US" i="1" dirty="0" smtClean="0"/>
              <a:t>Genome.</a:t>
            </a:r>
            <a:endParaRPr lang="en-US" dirty="0" smtClean="0"/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panamaba</a:t>
            </a:r>
            <a:r>
              <a:rPr lang="en-US" sz="3600" b="1" spc="600" dirty="0" err="1" smtClean="0">
                <a:solidFill>
                  <a:srgbClr val="008000"/>
                </a:solidFill>
                <a:latin typeface="Courier"/>
                <a:cs typeface="Courier"/>
              </a:rPr>
              <a:t>nan</a:t>
            </a:r>
            <a:r>
              <a:rPr lang="en-US" sz="3600" spc="600" dirty="0" err="1" smtClean="0">
                <a:latin typeface="Courier"/>
                <a:cs typeface="Courier"/>
              </a:rPr>
              <a:t>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     </a:t>
            </a:r>
            <a:r>
              <a:rPr lang="en-US" sz="3600" b="1" spc="600" dirty="0" smtClean="0">
                <a:solidFill>
                  <a:srgbClr val="008000"/>
                </a:solidFill>
                <a:latin typeface="Courier"/>
                <a:cs typeface="Courier"/>
              </a:rPr>
              <a:t>nan</a:t>
            </a:r>
            <a:r>
              <a:rPr lang="en-US" sz="3600" spc="600" dirty="0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564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endParaRPr lang="en-US" spc="300" baseline="-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5711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endParaRPr lang="en-US" spc="300" baseline="-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2797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endParaRPr lang="en-US" spc="300" baseline="-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206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endParaRPr lang="en-US" spc="300" baseline="-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5480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6</a:t>
            </a:r>
            <a:endParaRPr lang="en-US" b="1" spc="300" baseline="-25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2102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6</a:t>
            </a:r>
            <a:endParaRPr lang="en-US" b="1" spc="300" baseline="-25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7853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6388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6497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8328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651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</a:t>
            </a:r>
            <a:r>
              <a:rPr lang="en-US" dirty="0"/>
              <a:t> </a:t>
            </a:r>
            <a:r>
              <a:rPr lang="en-US" dirty="0" smtClean="0"/>
              <a:t>down </a:t>
            </a:r>
            <a:r>
              <a:rPr lang="en-US" i="1" dirty="0" smtClean="0"/>
              <a:t>Genome.</a:t>
            </a:r>
            <a:endParaRPr lang="en-US" dirty="0" smtClean="0"/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panamaba</a:t>
            </a:r>
            <a:r>
              <a:rPr lang="en-US" sz="3600" b="1" spc="600" dirty="0" err="1" smtClean="0">
                <a:solidFill>
                  <a:srgbClr val="008000"/>
                </a:solidFill>
                <a:latin typeface="Courier"/>
                <a:cs typeface="Courier"/>
              </a:rPr>
              <a:t>nana</a:t>
            </a:r>
            <a:r>
              <a:rPr lang="en-US" sz="3600" spc="600" dirty="0" err="1" smtClean="0">
                <a:latin typeface="Courier"/>
                <a:cs typeface="Courier"/>
              </a:rPr>
              <a:t>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     </a:t>
            </a:r>
            <a:r>
              <a:rPr lang="en-US" sz="3600" b="1" spc="600" dirty="0" smtClean="0">
                <a:solidFill>
                  <a:srgbClr val="008000"/>
                </a:solidFill>
                <a:latin typeface="Courier"/>
                <a:cs typeface="Courier"/>
              </a:rPr>
              <a:t>nana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63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2192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5079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6973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0983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7567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6995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22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9348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2572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5391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Brute Force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We can simply iterate a brute force approach method, sliding each </a:t>
            </a:r>
            <a:r>
              <a:rPr lang="en-US" i="1" dirty="0" smtClean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we use words instead of DNA strings for convenience.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 smtClean="0">
                <a:latin typeface="Courier"/>
                <a:cs typeface="Courier"/>
              </a:rPr>
              <a:t>panamaban</a:t>
            </a:r>
            <a:r>
              <a:rPr lang="en-US" sz="3600" b="1" spc="600" dirty="0" err="1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 smtClean="0">
                <a:latin typeface="Courier"/>
                <a:cs typeface="Courier"/>
              </a:rPr>
              <a:t>nas</a:t>
            </a:r>
            <a:endParaRPr lang="en-US" sz="3600" spc="600" dirty="0" smtClean="0">
              <a:latin typeface="Courier"/>
              <a:cs typeface="Courier"/>
            </a:endParaRPr>
          </a:p>
          <a:p>
            <a:r>
              <a:rPr lang="en-US" sz="3600" spc="600" dirty="0" smtClean="0">
                <a:latin typeface="Courier"/>
                <a:cs typeface="Courier"/>
              </a:rPr>
              <a:t>         </a:t>
            </a:r>
            <a:r>
              <a:rPr lang="en-US" sz="3600" b="1" spc="6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84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7014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8997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1696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24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5555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474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25267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87419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b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s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endParaRPr lang="en-US" sz="2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b="1" spc="300" dirty="0" smtClean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0559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Efficient BWT Decompression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81000" y="5827888"/>
            <a:ext cx="8534400" cy="685800"/>
          </a:xfrm>
        </p:spPr>
        <p:txBody>
          <a:bodyPr>
            <a:noAutofit/>
          </a:bodyPr>
          <a:lstStyle/>
          <a:p>
            <a:r>
              <a:rPr lang="en-US" dirty="0" smtClean="0"/>
              <a:t>Memory: 2|</a:t>
            </a:r>
            <a:r>
              <a:rPr lang="en-US" i="1" dirty="0" smtClean="0"/>
              <a:t>Genome</a:t>
            </a:r>
            <a:r>
              <a:rPr lang="en-US" dirty="0" smtClean="0"/>
              <a:t>| = O(|</a:t>
            </a:r>
            <a:r>
              <a:rPr lang="en-US" i="1" dirty="0" smtClean="0"/>
              <a:t>Genome</a:t>
            </a:r>
            <a:r>
              <a:rPr lang="en-US" dirty="0" smtClean="0"/>
              <a:t>|).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Was Easy!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752600"/>
            <a:ext cx="2590800" cy="45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4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Why Should Son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What happened to pattern matching?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356" y="2541344"/>
            <a:ext cx="4038600" cy="392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8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8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Recalling Our </a:t>
            </a:r>
            <a:r>
              <a:rPr lang="en-US" dirty="0"/>
              <a:t>G</a:t>
            </a:r>
            <a:r>
              <a:rPr lang="en-US" dirty="0" smtClean="0"/>
              <a:t>oal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Suffix Tree Pattern Matching:</a:t>
            </a:r>
          </a:p>
          <a:p>
            <a:pPr lvl="1"/>
            <a:r>
              <a:rPr lang="en-US" dirty="0" smtClean="0"/>
              <a:t>Runtime: O(|</a:t>
            </a:r>
            <a:r>
              <a:rPr lang="en-US" i="1" dirty="0" smtClean="0"/>
              <a:t>Genome</a:t>
            </a:r>
            <a:r>
              <a:rPr lang="en-US" dirty="0" smtClean="0"/>
              <a:t>| + |</a:t>
            </a:r>
            <a:r>
              <a:rPr lang="en-US" i="1" dirty="0" smtClean="0"/>
              <a:t>Patterns</a:t>
            </a:r>
            <a:r>
              <a:rPr lang="en-US" dirty="0" smtClean="0"/>
              <a:t>|)</a:t>
            </a:r>
          </a:p>
          <a:p>
            <a:pPr lvl="1"/>
            <a:r>
              <a:rPr lang="en-US" dirty="0" smtClean="0"/>
              <a:t>Memory: O(|</a:t>
            </a:r>
            <a:r>
              <a:rPr lang="en-US" i="1" dirty="0" smtClean="0"/>
              <a:t>Genome</a:t>
            </a:r>
            <a:r>
              <a:rPr lang="en-US" dirty="0" smtClean="0"/>
              <a:t>|)</a:t>
            </a:r>
          </a:p>
          <a:p>
            <a:pPr lvl="1"/>
            <a:r>
              <a:rPr lang="en-US" dirty="0" smtClean="0"/>
              <a:t>Problem: suffix tree takes 20 x |</a:t>
            </a:r>
            <a:r>
              <a:rPr lang="en-US" i="1" dirty="0" smtClean="0"/>
              <a:t>Genome</a:t>
            </a:r>
            <a:r>
              <a:rPr lang="en-US" dirty="0" smtClean="0"/>
              <a:t>| space</a:t>
            </a:r>
          </a:p>
          <a:p>
            <a:pPr lvl="1"/>
            <a:endParaRPr lang="en-US" dirty="0"/>
          </a:p>
          <a:p>
            <a:r>
              <a:rPr lang="en-US" dirty="0" smtClean="0"/>
              <a:t>Can we use BWT(</a:t>
            </a:r>
            <a:r>
              <a:rPr lang="en-US" i="1" dirty="0" smtClean="0"/>
              <a:t>Genome</a:t>
            </a:r>
            <a:r>
              <a:rPr lang="en-US" dirty="0" smtClean="0"/>
              <a:t>) as our data structure instead?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2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Pattern Matches Using BWT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dirty="0" err="1" smtClean="0">
                <a:latin typeface="Courier"/>
                <a:cs typeface="Courier"/>
              </a:rPr>
              <a:t>p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 smtClean="0">
                <a:latin typeface="Courier"/>
                <a:cs typeface="Courier"/>
              </a:rPr>
              <a:t>mab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anana</a:t>
            </a:r>
            <a:r>
              <a:rPr lang="en-US" dirty="0" err="1" smtClean="0">
                <a:latin typeface="Courier"/>
                <a:cs typeface="Courier"/>
              </a:rPr>
              <a:t>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1118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Pattern Matches Using BWT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</a:t>
            </a:r>
            <a:r>
              <a:rPr lang="en-US" dirty="0" err="1" smtClean="0"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555942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Pattern Matches Using BWT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</a:t>
            </a:r>
            <a:r>
              <a:rPr lang="en-US" dirty="0" err="1" smtClean="0">
                <a:latin typeface="Courier"/>
                <a:cs typeface="Courier"/>
              </a:rPr>
              <a:t>an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1621218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Pattern Matches Using BWT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0095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Pattern Matches Using BWT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8481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Pattern Matches Using BWT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8785305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Pattern Matches Using BWT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94047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b="1" dirty="0" smtClean="0"/>
              <a:t>Using the </a:t>
            </a:r>
            <a:r>
              <a:rPr lang="en-US" b="1" dirty="0" err="1" smtClean="0"/>
              <a:t>Trie</a:t>
            </a:r>
            <a:endParaRPr lang="en-US" b="1" dirty="0" smtClean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3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Pattern Matches Using BWT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9236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Pattern Matches Using BWT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476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82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the Matches?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Multiple </a:t>
            </a:r>
            <a:r>
              <a:rPr lang="en-US" b="1" dirty="0"/>
              <a:t>Pattern Matching Problem:</a:t>
            </a:r>
            <a:endParaRPr lang="en-US" dirty="0"/>
          </a:p>
          <a:p>
            <a:pPr lvl="1"/>
            <a:r>
              <a:rPr lang="en-US" b="1" dirty="0"/>
              <a:t>Input:</a:t>
            </a:r>
            <a:r>
              <a:rPr lang="en-US" dirty="0"/>
              <a:t> A collection of strings </a:t>
            </a:r>
            <a:r>
              <a:rPr lang="en-US" i="1" dirty="0"/>
              <a:t>Patterns</a:t>
            </a:r>
            <a:r>
              <a:rPr lang="en-US" dirty="0"/>
              <a:t> and a string </a:t>
            </a:r>
            <a:r>
              <a:rPr lang="en-US" i="1" dirty="0"/>
              <a:t>Genome.</a:t>
            </a:r>
            <a:endParaRPr lang="en-US" dirty="0"/>
          </a:p>
          <a:p>
            <a:pPr lvl="1"/>
            <a:r>
              <a:rPr lang="en-US" b="1" dirty="0"/>
              <a:t>Output:</a:t>
            </a:r>
            <a:r>
              <a:rPr lang="en-US" dirty="0"/>
              <a:t> All positions in </a:t>
            </a:r>
            <a:r>
              <a:rPr lang="en-US" i="1" dirty="0"/>
              <a:t>Genome</a:t>
            </a:r>
            <a:r>
              <a:rPr lang="en-US" dirty="0"/>
              <a:t> where one of </a:t>
            </a:r>
            <a:r>
              <a:rPr lang="en-US" i="1" dirty="0"/>
              <a:t>Patterns</a:t>
            </a:r>
            <a:r>
              <a:rPr lang="en-US" dirty="0"/>
              <a:t> appears as a substring</a:t>
            </a:r>
            <a:r>
              <a:rPr lang="en-US" dirty="0" smtClean="0"/>
              <a:t>.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373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the Matches?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Multiple </a:t>
            </a:r>
            <a:r>
              <a:rPr lang="en-US" b="1" dirty="0"/>
              <a:t>Pattern Matching Problem:</a:t>
            </a:r>
            <a:endParaRPr lang="en-US" dirty="0"/>
          </a:p>
          <a:p>
            <a:pPr lvl="1"/>
            <a:r>
              <a:rPr lang="en-US" b="1" dirty="0"/>
              <a:t>Input:</a:t>
            </a:r>
            <a:r>
              <a:rPr lang="en-US" dirty="0"/>
              <a:t> A collection of strings </a:t>
            </a:r>
            <a:r>
              <a:rPr lang="en-US" i="1" dirty="0"/>
              <a:t>Patterns</a:t>
            </a:r>
            <a:r>
              <a:rPr lang="en-US" dirty="0"/>
              <a:t> and a string </a:t>
            </a:r>
            <a:r>
              <a:rPr lang="en-US" i="1" dirty="0"/>
              <a:t>Genome.</a:t>
            </a:r>
            <a:endParaRPr lang="en-US" dirty="0"/>
          </a:p>
          <a:p>
            <a:pPr lvl="1"/>
            <a:r>
              <a:rPr lang="en-US" b="1" dirty="0"/>
              <a:t>Output:</a:t>
            </a:r>
            <a:r>
              <a:rPr lang="en-US" dirty="0"/>
              <a:t> All </a:t>
            </a:r>
            <a:r>
              <a:rPr lang="en-US" b="1" dirty="0">
                <a:solidFill>
                  <a:srgbClr val="FF0000"/>
                </a:solidFill>
              </a:rPr>
              <a:t>positions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 </a:t>
            </a:r>
            <a:r>
              <a:rPr lang="en-US" i="1" dirty="0"/>
              <a:t>Genome</a:t>
            </a:r>
            <a:r>
              <a:rPr lang="en-US" dirty="0"/>
              <a:t> where one of </a:t>
            </a:r>
            <a:r>
              <a:rPr lang="en-US" i="1" dirty="0"/>
              <a:t>Patterns</a:t>
            </a:r>
            <a:r>
              <a:rPr lang="en-US" dirty="0"/>
              <a:t> appears as a substring</a:t>
            </a:r>
            <a:r>
              <a:rPr lang="en-US" dirty="0" smtClean="0"/>
              <a:t>.</a:t>
            </a:r>
          </a:p>
          <a:p>
            <a:pPr lvl="1"/>
            <a:endParaRPr lang="en-US" b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Where are the </a:t>
            </a:r>
            <a:r>
              <a:rPr lang="en-US" sz="3200" b="1" dirty="0" smtClean="0">
                <a:solidFill>
                  <a:srgbClr val="FF0000"/>
                </a:solidFill>
              </a:rPr>
              <a:t>positions</a:t>
            </a:r>
            <a:r>
              <a:rPr lang="en-US" sz="3200" dirty="0" smtClean="0"/>
              <a:t>?  BWT has not revealed them.</a:t>
            </a:r>
            <a:endParaRPr lang="en-US" sz="32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246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</a:t>
            </a:r>
            <a:r>
              <a:rPr lang="en-US" dirty="0" smtClean="0"/>
              <a:t>Are </a:t>
            </a:r>
            <a:r>
              <a:rPr lang="en-US" dirty="0"/>
              <a:t>the Matches?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We know that</a:t>
            </a:r>
            <a:br>
              <a:rPr lang="en-US" dirty="0" smtClean="0"/>
            </a:b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occurs 3 times, but</a:t>
            </a:r>
            <a:br>
              <a:rPr lang="en-US" dirty="0" smtClean="0"/>
            </a:br>
            <a:r>
              <a:rPr lang="en-US" dirty="0" smtClean="0"/>
              <a:t>where?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0" y="1676400"/>
            <a:ext cx="3352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 smtClean="0">
                <a:latin typeface="Courier"/>
                <a:cs typeface="Courier"/>
              </a:rPr>
              <a:t>$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000" spc="300" dirty="0" smtClean="0"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z="2000" spc="300" dirty="0" smtClean="0"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z="2000" spc="300" dirty="0" smtClean="0"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234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 smtClean="0">
                <a:latin typeface="Courier"/>
                <a:cs typeface="Courier"/>
              </a:rPr>
              <a:t>$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000" spc="300" dirty="0" smtClean="0"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z="2000" spc="300" dirty="0" smtClean="0"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4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z="2000" spc="300" dirty="0" smtClean="0"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5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9784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4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5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0" y="1690511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5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4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5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</a:t>
            </a:r>
            <a:r>
              <a:rPr lang="en-US" sz="3000" b="1" spc="300" dirty="0" err="1" smtClean="0">
                <a:latin typeface="Courier"/>
                <a:cs typeface="Courier"/>
              </a:rPr>
              <a:t>abananas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4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4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5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3000" b="1" spc="300" dirty="0" err="1" smtClean="0">
                <a:latin typeface="Courier"/>
                <a:cs typeface="Courier"/>
              </a:rPr>
              <a:t>amabananas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7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Is Too Slow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 smtClean="0"/>
              <a:t>The runtime </a:t>
            </a:r>
            <a:r>
              <a:rPr lang="en-US" dirty="0"/>
              <a:t>of the brute force approach is too </a:t>
            </a:r>
            <a:r>
              <a:rPr lang="en-US" dirty="0" smtClean="0"/>
              <a:t>high!</a:t>
            </a:r>
          </a:p>
          <a:p>
            <a:pPr lvl="1"/>
            <a:r>
              <a:rPr lang="en-US" dirty="0" smtClean="0"/>
              <a:t>Single </a:t>
            </a:r>
            <a:r>
              <a:rPr lang="en-US" i="1" dirty="0" smtClean="0"/>
              <a:t>Pattern</a:t>
            </a:r>
            <a:r>
              <a:rPr lang="en-US" dirty="0" smtClean="0"/>
              <a:t>:       O(|</a:t>
            </a:r>
            <a:r>
              <a:rPr lang="en-US" i="1" dirty="0" smtClean="0"/>
              <a:t>Genome</a:t>
            </a:r>
            <a:r>
              <a:rPr lang="en-US" dirty="0" smtClean="0"/>
              <a:t>| * |</a:t>
            </a:r>
            <a:r>
              <a:rPr lang="en-US" i="1" dirty="0" smtClean="0"/>
              <a:t>Pattern</a:t>
            </a:r>
            <a:r>
              <a:rPr lang="en-US" dirty="0" smtClean="0"/>
              <a:t>|)</a:t>
            </a:r>
          </a:p>
          <a:p>
            <a:pPr lvl="1"/>
            <a:r>
              <a:rPr lang="en-US" dirty="0" smtClean="0"/>
              <a:t>Multiple </a:t>
            </a:r>
            <a:r>
              <a:rPr lang="en-US" i="1" dirty="0" smtClean="0"/>
              <a:t>Patterns</a:t>
            </a:r>
            <a:r>
              <a:rPr lang="en-US" dirty="0"/>
              <a:t>: O(|</a:t>
            </a:r>
            <a:r>
              <a:rPr lang="en-US" i="1" dirty="0"/>
              <a:t>Genome</a:t>
            </a:r>
            <a:r>
              <a:rPr lang="en-US" dirty="0"/>
              <a:t>| * |</a:t>
            </a:r>
            <a:r>
              <a:rPr lang="en-US" i="1" dirty="0" smtClean="0"/>
              <a:t>Patterns</a:t>
            </a:r>
            <a:r>
              <a:rPr lang="en-US" dirty="0" smtClean="0"/>
              <a:t>|)</a:t>
            </a:r>
          </a:p>
          <a:p>
            <a:pPr lvl="1"/>
            <a:r>
              <a:rPr lang="en-US" dirty="0" smtClean="0"/>
              <a:t>|</a:t>
            </a:r>
            <a:r>
              <a:rPr lang="en-US" i="1" dirty="0" smtClean="0"/>
              <a:t>Patterns</a:t>
            </a:r>
            <a:r>
              <a:rPr lang="en-US" dirty="0" smtClean="0"/>
              <a:t>| = combined length of </a:t>
            </a:r>
            <a:r>
              <a:rPr lang="en-US" i="1" dirty="0" smtClean="0"/>
              <a:t>Patterns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4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4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5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b="1" spc="300" dirty="0" err="1" smtClean="0">
                <a:latin typeface="Courier"/>
                <a:cs typeface="Courier"/>
              </a:rPr>
              <a:t>anamabananas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7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5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</a:t>
            </a:r>
            <a:r>
              <a:rPr lang="en-US" sz="3000" b="1" spc="300" dirty="0" err="1" smtClean="0">
                <a:latin typeface="Courier"/>
                <a:cs typeface="Courier"/>
              </a:rPr>
              <a:t>ananas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3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</a:t>
            </a:r>
            <a:r>
              <a:rPr lang="en-US" sz="3000" b="1" spc="300" dirty="0" err="1" smtClean="0">
                <a:latin typeface="Courier"/>
                <a:cs typeface="Courier"/>
              </a:rPr>
              <a:t>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4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anamabanan</a:t>
            </a:r>
            <a:r>
              <a:rPr lang="en-US" sz="3000" b="1" spc="300" dirty="0" err="1" smtClean="0">
                <a:latin typeface="Courier"/>
                <a:cs typeface="Courier"/>
              </a:rPr>
              <a:t>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7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</a:t>
            </a:r>
            <a:r>
              <a:rPr lang="en-US" sz="3000" b="1" spc="300" dirty="0" err="1" smtClean="0">
                <a:latin typeface="Courier"/>
                <a:cs typeface="Courier"/>
              </a:rPr>
              <a:t>bananas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3000" b="1" spc="300" dirty="0" err="1" smtClean="0">
                <a:latin typeface="Courier"/>
                <a:cs typeface="Courier"/>
              </a:rPr>
              <a:t>mabananas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3000" b="1" spc="300" dirty="0" err="1" smtClean="0">
                <a:latin typeface="Courier"/>
                <a:cs typeface="Courier"/>
              </a:rPr>
              <a:t>namabananas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</a:t>
            </a:r>
            <a:r>
              <a:rPr lang="en-US" sz="3000" b="1" spc="300" dirty="0" err="1" smtClean="0">
                <a:latin typeface="Courier"/>
                <a:cs typeface="Courier"/>
              </a:rPr>
              <a:t>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  <a:endParaRPr lang="en-US" sz="2000" spc="300" dirty="0" smtClean="0">
              <a:latin typeface="Courier"/>
              <a:cs typeface="Courier"/>
            </a:endParaRP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anamabana</a:t>
            </a:r>
            <a:r>
              <a:rPr lang="en-US" sz="3000" b="1" spc="300" dirty="0" err="1" smtClean="0">
                <a:latin typeface="Courier"/>
                <a:cs typeface="Courier"/>
              </a:rPr>
              <a:t>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1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anamabananas$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 smtClean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spc="300" dirty="0" err="1">
                <a:latin typeface="Courier"/>
                <a:cs typeface="Courier"/>
              </a:rPr>
              <a:t>p</a:t>
            </a:r>
            <a:r>
              <a:rPr lang="en-US" sz="3000" b="1" spc="300" dirty="0" err="1" smtClean="0">
                <a:latin typeface="Courier"/>
                <a:cs typeface="Courier"/>
              </a:rPr>
              <a:t>anamabananas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7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Travel One at a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438400"/>
            <a:ext cx="868680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solidFill>
                  <a:srgbClr val="FFFFFF"/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b="1" dirty="0" smtClean="0">
                <a:solidFill>
                  <a:srgbClr val="FFFFFF"/>
                </a:solidFill>
                <a:latin typeface="Courier"/>
                <a:cs typeface="Courier"/>
              </a:rPr>
              <a:t>C</a:t>
            </a:r>
            <a:r>
              <a:rPr lang="en-US" altLang="en-US" dirty="0" smtClean="0">
                <a:solidFill>
                  <a:srgbClr val="FFFFFF"/>
                </a:solidFill>
                <a:latin typeface="Courier"/>
                <a:cs typeface="Courier"/>
              </a:rPr>
              <a:t>ACATCGTAGCTAC</a:t>
            </a:r>
            <a:endParaRPr lang="en-US" alt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8600" y="1920680"/>
            <a:ext cx="125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Genome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52400" y="2971800"/>
            <a:ext cx="1150189" cy="609600"/>
            <a:chOff x="152400" y="2971800"/>
            <a:chExt cx="1150189" cy="609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2971800"/>
              <a:ext cx="1150189" cy="6096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6312" y="31242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 smtClean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 smtClean="0">
                  <a:solidFill>
                    <a:srgbClr val="FFFFFF"/>
                  </a:solidFill>
                </a:rPr>
                <a:t>1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2400" y="3644120"/>
            <a:ext cx="1150189" cy="609600"/>
            <a:chOff x="152400" y="3644120"/>
            <a:chExt cx="1150189" cy="609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3644120"/>
              <a:ext cx="1150189" cy="609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42527" y="38100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 smtClean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>
                  <a:solidFill>
                    <a:srgbClr val="FFFFFF"/>
                  </a:solidFill>
                </a:rPr>
                <a:t>2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2400" y="4343400"/>
            <a:ext cx="1150189" cy="609600"/>
            <a:chOff x="152400" y="4343400"/>
            <a:chExt cx="1150189" cy="609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4343400"/>
              <a:ext cx="1150189" cy="6096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9800" y="45058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 smtClean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 smtClean="0">
                  <a:solidFill>
                    <a:srgbClr val="FFFFFF"/>
                  </a:solidFill>
                </a:rPr>
                <a:t>3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2400" y="5029200"/>
            <a:ext cx="1150189" cy="609600"/>
            <a:chOff x="152400" y="5029200"/>
            <a:chExt cx="1150189" cy="6096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5029200"/>
              <a:ext cx="1150189" cy="609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19800" y="51866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 smtClean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>
                  <a:solidFill>
                    <a:srgbClr val="FFFFFF"/>
                  </a:solidFill>
                </a:rPr>
                <a:t>4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2400" y="5715000"/>
            <a:ext cx="1150189" cy="609600"/>
            <a:chOff x="152400" y="5715000"/>
            <a:chExt cx="1150189" cy="609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5715000"/>
              <a:ext cx="1150189" cy="6096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24800" y="58774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 smtClean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 smtClean="0">
                  <a:solidFill>
                    <a:srgbClr val="FFFFFF"/>
                  </a:solidFill>
                </a:rPr>
                <a:t>5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605E-6 3.31328E-6 L 0.83758 3.3132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605E-6 5.83063E-7 L 0.83758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89E-6 -4.13697E-6 L 0.8421 -4.13697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89E-6 2.1379E-6 L 0.8421 2.1379E-6 " pathEditMode="relative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89E-6 -1.58723E-6 L 0.8421 -1.58723E-6 " pathEditMode="relative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 smtClean="0">
                <a:latin typeface="Courier"/>
                <a:cs typeface="Courier"/>
              </a:rPr>
              <a:t>$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latin typeface="Courier"/>
                <a:cs typeface="Courier"/>
              </a:rPr>
              <a:t>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as$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anamabananas$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b="1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panamabanana</a:t>
            </a:r>
            <a:r>
              <a:rPr lang="en-US" sz="2000" spc="300" baseline="-250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 smtClean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12</a:t>
            </a:r>
            <a:endParaRPr lang="en-US" sz="20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anamabanana</a:t>
            </a:r>
            <a:r>
              <a:rPr lang="en-US" sz="3000" b="1" spc="300" dirty="0" err="1" smtClean="0">
                <a:latin typeface="Courier"/>
                <a:cs typeface="Courier"/>
              </a:rPr>
              <a:t>s</a:t>
            </a:r>
            <a:r>
              <a:rPr lang="en-US" sz="3000" b="1" spc="300" dirty="0" smtClean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6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 smtClean="0">
                <a:latin typeface="Courier"/>
                <a:cs typeface="Courier"/>
              </a:rPr>
              <a:t>$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000" spc="300" dirty="0" smtClean="0"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z="2000" spc="300" dirty="0" smtClean="0"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4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z="2000" spc="300" dirty="0" smtClean="0"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5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0" y="1690511"/>
            <a:ext cx="60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 smtClean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 smtClean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algn="r"/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12</a:t>
            </a:r>
            <a:endParaRPr lang="en-US" sz="20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latin typeface="Courier"/>
                <a:cs typeface="Courier"/>
              </a:rPr>
              <a:t>p</a:t>
            </a:r>
            <a:r>
              <a:rPr lang="en-US" sz="3000" spc="300" dirty="0" err="1" smtClean="0">
                <a:latin typeface="Courier"/>
                <a:cs typeface="Courier"/>
              </a:rPr>
              <a:t>anamabananas</a:t>
            </a:r>
            <a:r>
              <a:rPr lang="en-US" sz="3000" spc="300" dirty="0" smtClean="0">
                <a:latin typeface="Courier"/>
                <a:cs typeface="Courier"/>
              </a:rPr>
              <a:t>$</a:t>
            </a:r>
            <a:endParaRPr lang="en-US" sz="3000" spc="300" dirty="0"/>
          </a:p>
        </p:txBody>
      </p:sp>
      <p:sp>
        <p:nvSpPr>
          <p:cNvPr id="7" name="Rectangle 6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5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Suffix Array to Find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Suffix array: </a:t>
            </a:r>
            <a:r>
              <a:rPr lang="en-US" dirty="0" smtClean="0"/>
              <a:t>holds starting position of each suffix beginning</a:t>
            </a:r>
            <a:br>
              <a:rPr lang="en-US" dirty="0" smtClean="0"/>
            </a:br>
            <a:r>
              <a:rPr lang="en-US" dirty="0" smtClean="0"/>
              <a:t>a row.</a:t>
            </a:r>
          </a:p>
          <a:p>
            <a:endParaRPr lang="en-US" b="1" dirty="0"/>
          </a:p>
          <a:p>
            <a:r>
              <a:rPr lang="en-US" dirty="0" smtClean="0"/>
              <a:t>Thus,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occurs at positions </a:t>
            </a:r>
            <a:r>
              <a:rPr lang="en-US" b="1" dirty="0" smtClean="0">
                <a:solidFill>
                  <a:srgbClr val="008000"/>
                </a:solidFill>
              </a:rPr>
              <a:t>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8000"/>
                </a:solidFill>
              </a:rPr>
              <a:t>7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8000"/>
                </a:solidFill>
              </a:rPr>
              <a:t>9</a:t>
            </a:r>
            <a:r>
              <a:rPr lang="en-US" dirty="0" smtClean="0"/>
              <a:t> of </a:t>
            </a:r>
            <a:r>
              <a:rPr lang="en-US" dirty="0" err="1" smtClean="0">
                <a:latin typeface="Courier"/>
                <a:cs typeface="Courier"/>
              </a:rPr>
              <a:t>p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 smtClean="0">
                <a:latin typeface="Courier"/>
                <a:cs typeface="Courier"/>
              </a:rPr>
              <a:t>mab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anana</a:t>
            </a:r>
            <a:r>
              <a:rPr lang="en-US" dirty="0" err="1" smtClean="0">
                <a:latin typeface="Courier"/>
                <a:cs typeface="Courier"/>
              </a:rPr>
              <a:t>s</a:t>
            </a:r>
            <a:r>
              <a:rPr lang="en-US" dirty="0" smtClean="0">
                <a:latin typeface="Courier"/>
                <a:cs typeface="Courier"/>
              </a:rPr>
              <a:t>$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 smtClean="0">
                <a:latin typeface="Courier"/>
                <a:cs typeface="Courier"/>
              </a:rPr>
              <a:t>$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000" spc="300" dirty="0" smtClean="0"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z="2000" spc="300" dirty="0" smtClean="0"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 smtClean="0"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z="2000" spc="300" dirty="0" smtClean="0"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6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3</a:t>
            </a:r>
            <a:r>
              <a:rPr lang="en-US" sz="2000" spc="300" dirty="0" smtClean="0">
                <a:latin typeface="Courier"/>
                <a:cs typeface="Courier"/>
              </a:rPr>
              <a:t> 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z="2000" spc="300" dirty="0" smtClean="0"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z="2000" spc="300" dirty="0" smtClean="0"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z="2000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z="2000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0</a:t>
            </a:r>
          </a:p>
          <a:p>
            <a:pPr algn="r"/>
            <a:r>
              <a:rPr lang="en-US" sz="2000" spc="300" dirty="0" smtClean="0">
                <a:solidFill>
                  <a:srgbClr val="A6A6A6"/>
                </a:solidFill>
                <a:latin typeface="Courier"/>
                <a:cs typeface="Courier"/>
              </a:rPr>
              <a:t>12</a:t>
            </a:r>
            <a:endParaRPr lang="en-US" sz="2000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247422" y="5829300"/>
            <a:ext cx="0" cy="53340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723444" y="5829300"/>
            <a:ext cx="0" cy="53340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5829300"/>
            <a:ext cx="0" cy="53340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13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952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5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</a:t>
            </a:r>
            <a:r>
              <a:rPr lang="en-US" sz="2800" b="1" dirty="0" smtClean="0">
                <a:solidFill>
                  <a:srgbClr val="008000"/>
                </a:solidFill>
              </a:rPr>
              <a:t>5</a:t>
            </a:r>
            <a:r>
              <a:rPr lang="en-US" sz="2800" dirty="0" smtClean="0"/>
              <a:t>    3    1    7    9    11    6    4    2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604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3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</a:t>
            </a:r>
            <a:r>
              <a:rPr lang="en-US" sz="2800" b="1" dirty="0" smtClean="0">
                <a:solidFill>
                  <a:srgbClr val="008000"/>
                </a:solidFill>
              </a:rPr>
              <a:t>3</a:t>
            </a:r>
            <a:r>
              <a:rPr lang="en-US" sz="2800" dirty="0" smtClean="0"/>
              <a:t>    1    7    9    11    6    4    2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09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1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</a:t>
            </a:r>
            <a:r>
              <a:rPr lang="en-US" sz="2800" b="1" dirty="0" smtClean="0">
                <a:solidFill>
                  <a:srgbClr val="008000"/>
                </a:solidFill>
              </a:rPr>
              <a:t>1</a:t>
            </a:r>
            <a:r>
              <a:rPr lang="en-US" sz="2800" dirty="0" smtClean="0"/>
              <a:t>    7    9    11    6    4    2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017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</a:t>
            </a:r>
            <a:r>
              <a:rPr lang="en-US" sz="2800" b="1" dirty="0" smtClean="0">
                <a:solidFill>
                  <a:srgbClr val="008000"/>
                </a:solidFill>
              </a:rPr>
              <a:t>7</a:t>
            </a:r>
            <a:r>
              <a:rPr lang="en-US" sz="2800" dirty="0" smtClean="0"/>
              <a:t>    9    11    6    4    2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00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9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</a:t>
            </a:r>
            <a:r>
              <a:rPr lang="en-US" sz="2800" b="1" dirty="0" smtClean="0">
                <a:solidFill>
                  <a:srgbClr val="008000"/>
                </a:solidFill>
              </a:rPr>
              <a:t>9</a:t>
            </a:r>
            <a:r>
              <a:rPr lang="en-US" sz="2800" dirty="0" smtClean="0"/>
              <a:t>    11    6    4    2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7590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11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9    </a:t>
            </a:r>
            <a:r>
              <a:rPr lang="en-US" sz="2800" b="1" dirty="0" smtClean="0">
                <a:solidFill>
                  <a:srgbClr val="008000"/>
                </a:solidFill>
              </a:rPr>
              <a:t>11</a:t>
            </a:r>
            <a:r>
              <a:rPr lang="en-US" sz="2800" dirty="0" smtClean="0"/>
              <a:t>    6    4    2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772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Packing Patterns onto a Bus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t="10000" b="10000"/>
          <a:stretch>
            <a:fillRect/>
          </a:stretch>
        </p:blipFill>
        <p:spPr>
          <a:xfrm>
            <a:off x="-1" y="3124200"/>
            <a:ext cx="2801471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438400"/>
            <a:ext cx="868680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solidFill>
                  <a:srgbClr val="FFFFFF"/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b="1" dirty="0" smtClean="0">
                <a:solidFill>
                  <a:srgbClr val="FFFFFF"/>
                </a:solidFill>
                <a:latin typeface="Courier"/>
                <a:cs typeface="Courier"/>
              </a:rPr>
              <a:t>C</a:t>
            </a:r>
            <a:r>
              <a:rPr lang="en-US" altLang="en-US" dirty="0" smtClean="0">
                <a:solidFill>
                  <a:srgbClr val="FFFFFF"/>
                </a:solidFill>
                <a:latin typeface="Courier"/>
                <a:cs typeface="Courier"/>
              </a:rPr>
              <a:t>ACATCGTAGCTAC</a:t>
            </a:r>
            <a:endParaRPr lang="en-US" alt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8600" y="1920680"/>
            <a:ext cx="125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Genome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1313E-6 4.63392E-6 L 0.66377 -0.005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8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6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9    11    </a:t>
            </a:r>
            <a:r>
              <a:rPr lang="en-US" sz="2800" b="1" dirty="0" smtClean="0">
                <a:solidFill>
                  <a:srgbClr val="008000"/>
                </a:solidFill>
              </a:rPr>
              <a:t>6</a:t>
            </a:r>
            <a:r>
              <a:rPr lang="en-US" sz="2800" dirty="0" smtClean="0"/>
              <a:t>    4    2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729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9    11    6    </a:t>
            </a:r>
            <a:r>
              <a:rPr lang="en-US" sz="2800" b="1" dirty="0" smtClean="0">
                <a:solidFill>
                  <a:srgbClr val="008000"/>
                </a:solidFill>
              </a:rPr>
              <a:t>4</a:t>
            </a:r>
            <a:r>
              <a:rPr lang="en-US" sz="2800" dirty="0" smtClean="0"/>
              <a:t>    2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22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2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9    11    6    4    </a:t>
            </a:r>
            <a:r>
              <a:rPr lang="en-US" sz="2800" b="1" dirty="0" smtClean="0">
                <a:solidFill>
                  <a:srgbClr val="008000"/>
                </a:solidFill>
              </a:rPr>
              <a:t>2</a:t>
            </a:r>
            <a:r>
              <a:rPr lang="en-US" sz="2800" dirty="0" smtClean="0"/>
              <a:t>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346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8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9    11    6    4    2    </a:t>
            </a:r>
            <a:r>
              <a:rPr lang="en-US" sz="2800" b="1" dirty="0" smtClean="0">
                <a:solidFill>
                  <a:srgbClr val="008000"/>
                </a:solidFill>
              </a:rPr>
              <a:t>8</a:t>
            </a:r>
            <a:r>
              <a:rPr lang="en-US" sz="2800" dirty="0" smtClean="0"/>
              <a:t>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5474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10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9    11    6    4    2    8    </a:t>
            </a:r>
            <a:r>
              <a:rPr lang="en-US" sz="2800" b="1" dirty="0" smtClean="0">
                <a:solidFill>
                  <a:srgbClr val="008000"/>
                </a:solidFill>
              </a:rPr>
              <a:t>10</a:t>
            </a:r>
            <a:r>
              <a:rPr lang="en-US" sz="2800" dirty="0" smtClean="0"/>
              <a:t>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85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9    11    6    4    2    8    10    </a:t>
            </a:r>
            <a:r>
              <a:rPr lang="en-US" sz="2800" b="1" dirty="0" smtClean="0">
                <a:solidFill>
                  <a:srgbClr val="008000"/>
                </a:solidFill>
              </a:rPr>
              <a:t>0</a:t>
            </a:r>
            <a:r>
              <a:rPr lang="en-US" sz="2800" dirty="0" smtClean="0"/>
              <a:t>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863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12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9    11    6    4    2    8    10    0   </a:t>
            </a:r>
            <a:r>
              <a:rPr lang="en-US" sz="2800" b="1" dirty="0" smtClean="0">
                <a:solidFill>
                  <a:srgbClr val="008000"/>
                </a:solidFill>
              </a:rPr>
              <a:t>12</a:t>
            </a:r>
            <a:r>
              <a:rPr lang="en-US" sz="2800" dirty="0" smtClean="0"/>
              <a:t>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710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Suffix Array: Memory Once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Memory: ~ 4 x |</a:t>
            </a:r>
            <a:r>
              <a:rPr lang="en-US" i="1" dirty="0" smtClean="0"/>
              <a:t>Genome</a:t>
            </a:r>
            <a:r>
              <a:rPr lang="en-US" dirty="0" smtClean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A6A6A6"/>
                </a:solidFill>
              </a:rPr>
              <a:t>Root</a:t>
            </a:r>
            <a:endParaRPr lang="en-US" sz="1050" dirty="0">
              <a:solidFill>
                <a:srgbClr val="A6A6A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panamabananas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abananas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</a:t>
            </a:r>
            <a:r>
              <a:rPr lang="en-US" dirty="0" err="1" smtClean="0">
                <a:solidFill>
                  <a:srgbClr val="A6A6A6"/>
                </a:solidFill>
              </a:rPr>
              <a:t>abananas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</a:t>
            </a:r>
            <a:r>
              <a:rPr lang="en-US" dirty="0" smtClean="0">
                <a:solidFill>
                  <a:srgbClr val="A6A6A6"/>
                </a:solidFill>
              </a:rPr>
              <a:t>anana$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bananas$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</a:t>
            </a:r>
            <a:r>
              <a:rPr lang="en-US" dirty="0" err="1" smtClean="0">
                <a:solidFill>
                  <a:srgbClr val="A6A6A6"/>
                </a:solidFill>
              </a:rPr>
              <a:t>as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$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[13    5    3    1    7    9    11    6    4    2    8    10    0   12]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834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9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Suffix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want to have to store all of the suffix array; can we store only part of it?  Show how </a:t>
            </a:r>
            <a:r>
              <a:rPr lang="en-US" dirty="0" err="1"/>
              <a:t>checkpointing</a:t>
            </a:r>
            <a:r>
              <a:rPr lang="en-US" dirty="0"/>
              <a:t> can be used to store 1/100 the suffix array.</a:t>
            </a:r>
          </a:p>
        </p:txBody>
      </p:sp>
    </p:spTree>
    <p:extLst>
      <p:ext uri="{BB962C8B-B14F-4D97-AF65-F5344CB8AC3E}">
        <p14:creationId xmlns:p14="http://schemas.microsoft.com/office/powerpoint/2010/main" val="37453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Patterns into a </a:t>
            </a:r>
            <a:r>
              <a:rPr lang="en-US" dirty="0" err="1" smtClean="0"/>
              <a:t>Trie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Idea: combine reads into a graph. Each substring of the genome can match at most one read.  So </a:t>
            </a:r>
            <a:r>
              <a:rPr lang="en-US" sz="3200" dirty="0"/>
              <a:t>e</a:t>
            </a:r>
            <a:r>
              <a:rPr lang="en-US" sz="3200" dirty="0" smtClean="0"/>
              <a:t>ach read will correspond to a unique path through this graph.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The resulting graph is called a </a:t>
            </a:r>
            <a:r>
              <a:rPr lang="en-US" sz="3200" b="1" dirty="0" err="1" smtClean="0"/>
              <a:t>trie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737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Return to 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Explain that </a:t>
            </a:r>
            <a:r>
              <a:rPr lang="en-US" sz="3200" dirty="0" smtClean="0"/>
              <a:t>using a </a:t>
            </a:r>
            <a:r>
              <a:rPr lang="en-US" sz="3200" dirty="0" err="1" smtClean="0"/>
              <a:t>checkpointed</a:t>
            </a:r>
            <a:r>
              <a:rPr lang="en-US" sz="3200" dirty="0" smtClean="0"/>
              <a:t> array increases </a:t>
            </a:r>
            <a:r>
              <a:rPr lang="en-US" sz="3200" dirty="0"/>
              <a:t>runtime by a constant factor, but in practice it is a worthwhile trade-off.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8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3400" y="1066800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p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b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4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734275"/>
            <a:ext cx="76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an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5600" y="1066800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p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b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81400" y="734275"/>
            <a:ext cx="76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34000" y="1066800"/>
            <a:ext cx="137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p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b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4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734275"/>
            <a:ext cx="76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96200" y="1066800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p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b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 smtClean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2000" y="734275"/>
            <a:ext cx="579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5588" y="1248285"/>
            <a:ext cx="457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5894" y="4448138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438400" y="27432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38400" y="1505970"/>
            <a:ext cx="457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876800" y="3456725"/>
            <a:ext cx="457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58388" y="1990895"/>
            <a:ext cx="457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85142" y="39624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258388" y="2500331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828800" y="1287065"/>
            <a:ext cx="533400" cy="2369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905000" y="2743200"/>
            <a:ext cx="457200" cy="16764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191000" y="3048000"/>
            <a:ext cx="609600" cy="9144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191000" y="1524000"/>
            <a:ext cx="609600" cy="1905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629400" y="2514600"/>
            <a:ext cx="533400" cy="1447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6629400" y="1981200"/>
            <a:ext cx="533400" cy="1524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80518" y="1086190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4682" y="1076495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390812" y="1086190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753012" y="1066800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" y="948729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0</a:t>
            </a:r>
            <a:endParaRPr lang="en-US" sz="1600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14600" y="1205243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1</a:t>
            </a:r>
            <a:endParaRPr lang="en-US" sz="1600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25090" y="311778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15200" y="16764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Helvetica"/>
                <a:cs typeface="Helvetica"/>
              </a:rPr>
              <a:t>3</a:t>
            </a:r>
            <a:endParaRPr lang="en-US" sz="1600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580" y="4109945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13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15232" y="2409862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6</a:t>
            </a:r>
            <a:endParaRPr lang="en-US" sz="1600" b="1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22730" y="2143014"/>
            <a:ext cx="31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5</a:t>
            </a:r>
            <a:endParaRPr lang="en-US" sz="1600" b="1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76800" y="3642970"/>
            <a:ext cx="40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Helvetica"/>
                <a:cs typeface="Helvetic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0087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0392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Our Original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We need to look at INEXACT matching in order to find variants.</a:t>
            </a:r>
            <a:endParaRPr lang="en-US" sz="3200" dirty="0"/>
          </a:p>
          <a:p>
            <a:endParaRPr lang="en-US" dirty="0" smtClean="0"/>
          </a:p>
          <a:p>
            <a:r>
              <a:rPr lang="en-US" b="1" dirty="0" smtClean="0"/>
              <a:t>Approx. Pattern Matching Problem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Input</a:t>
            </a:r>
            <a:r>
              <a:rPr lang="en-US" dirty="0" smtClean="0"/>
              <a:t>: A string </a:t>
            </a:r>
            <a:r>
              <a:rPr lang="en-US" i="1" dirty="0" smtClean="0"/>
              <a:t>Pattern</a:t>
            </a:r>
            <a:r>
              <a:rPr lang="en-US" dirty="0" smtClean="0"/>
              <a:t>, a string </a:t>
            </a:r>
            <a:r>
              <a:rPr lang="en-US" i="1" dirty="0" smtClean="0"/>
              <a:t>Genome</a:t>
            </a:r>
            <a:r>
              <a:rPr lang="en-US" dirty="0" smtClean="0"/>
              <a:t>, and an integer </a:t>
            </a:r>
            <a:r>
              <a:rPr lang="en-US" i="1" dirty="0" smtClean="0"/>
              <a:t>d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Output:</a:t>
            </a:r>
            <a:r>
              <a:rPr lang="en-US" dirty="0" smtClean="0"/>
              <a:t> All positions in </a:t>
            </a:r>
            <a:r>
              <a:rPr lang="en-US" i="1" dirty="0" smtClean="0"/>
              <a:t>Genome </a:t>
            </a:r>
            <a:r>
              <a:rPr lang="en-US" dirty="0" smtClean="0"/>
              <a:t>where </a:t>
            </a:r>
            <a:r>
              <a:rPr lang="en-US" i="1" dirty="0" smtClean="0"/>
              <a:t>Pattern</a:t>
            </a:r>
            <a:r>
              <a:rPr lang="en-US" dirty="0" smtClean="0"/>
              <a:t> appears as a substring with at most </a:t>
            </a:r>
            <a:r>
              <a:rPr lang="en-US" i="1" dirty="0" smtClean="0"/>
              <a:t>d</a:t>
            </a:r>
            <a:r>
              <a:rPr lang="en-US" dirty="0" smtClean="0"/>
              <a:t> mismatches.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00081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Our Original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We need to look at INEXACT matching in order to find variants.</a:t>
            </a:r>
            <a:endParaRPr lang="en-US" sz="3200" dirty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Multiple</a:t>
            </a:r>
            <a:r>
              <a:rPr lang="en-US" b="1" dirty="0" smtClean="0"/>
              <a:t> Approx. Pattern Matching Problem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Input</a:t>
            </a:r>
            <a:r>
              <a:rPr lang="en-US" dirty="0" smtClean="0"/>
              <a:t>: A </a:t>
            </a:r>
            <a:r>
              <a:rPr lang="en-US" b="1" dirty="0" smtClean="0">
                <a:solidFill>
                  <a:srgbClr val="FF0000"/>
                </a:solidFill>
              </a:rPr>
              <a:t>collection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of strings </a:t>
            </a:r>
            <a:r>
              <a:rPr lang="en-US" i="1" dirty="0" smtClean="0"/>
              <a:t>Patterns</a:t>
            </a:r>
            <a:r>
              <a:rPr lang="en-US" dirty="0" smtClean="0"/>
              <a:t>, a string </a:t>
            </a:r>
            <a:r>
              <a:rPr lang="en-US" i="1" dirty="0" smtClean="0"/>
              <a:t>Genome</a:t>
            </a:r>
            <a:r>
              <a:rPr lang="en-US" dirty="0" smtClean="0"/>
              <a:t>, and an integer </a:t>
            </a:r>
            <a:r>
              <a:rPr lang="en-US" i="1" dirty="0" smtClean="0"/>
              <a:t>d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Output:</a:t>
            </a:r>
            <a:r>
              <a:rPr lang="en-US" dirty="0" smtClean="0"/>
              <a:t> All positions in </a:t>
            </a:r>
            <a:r>
              <a:rPr lang="en-US" i="1" dirty="0" smtClean="0"/>
              <a:t>Genome </a:t>
            </a:r>
            <a:r>
              <a:rPr lang="en-US" dirty="0" smtClean="0"/>
              <a:t>where a string from </a:t>
            </a:r>
            <a:r>
              <a:rPr lang="en-US" i="1" dirty="0" smtClean="0"/>
              <a:t>Patterns</a:t>
            </a:r>
            <a:r>
              <a:rPr lang="en-US" dirty="0" smtClean="0"/>
              <a:t> appears as a substring with at most </a:t>
            </a:r>
            <a:r>
              <a:rPr lang="en-US" i="1" dirty="0" smtClean="0"/>
              <a:t>d</a:t>
            </a:r>
            <a:r>
              <a:rPr lang="en-US" dirty="0" smtClean="0"/>
              <a:t> mismatches.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7712022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Say that </a:t>
            </a:r>
            <a:r>
              <a:rPr lang="en-US" sz="3200" i="1" dirty="0" smtClean="0"/>
              <a:t>Pattern</a:t>
            </a:r>
            <a:r>
              <a:rPr lang="en-US" sz="3200" dirty="0" smtClean="0"/>
              <a:t> appears in </a:t>
            </a:r>
            <a:r>
              <a:rPr lang="en-US" sz="3200" i="1" dirty="0" smtClean="0"/>
              <a:t>Genome</a:t>
            </a:r>
            <a:r>
              <a:rPr lang="en-US" sz="3200" dirty="0" smtClean="0"/>
              <a:t> with 1 mismatch: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6644" y="3743980"/>
            <a:ext cx="446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…</a:t>
            </a:r>
            <a:r>
              <a:rPr lang="en-US" sz="28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ggcac</a:t>
            </a:r>
            <a:r>
              <a:rPr lang="en-US" sz="2800" spc="300" dirty="0" err="1" smtClean="0">
                <a:latin typeface="Courier"/>
                <a:cs typeface="Courier"/>
              </a:rPr>
              <a:t>act</a:t>
            </a:r>
            <a:r>
              <a:rPr lang="en-US" sz="2800" b="1" spc="300" dirty="0" err="1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800" spc="300" dirty="0" err="1" smtClean="0">
                <a:latin typeface="Courier"/>
                <a:cs typeface="Courier"/>
              </a:rPr>
              <a:t>ggct</a:t>
            </a:r>
            <a:r>
              <a:rPr lang="en-US" sz="28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cc</a:t>
            </a:r>
            <a:r>
              <a:rPr lang="en-US" sz="2800" spc="300" dirty="0" smtClean="0">
                <a:solidFill>
                  <a:srgbClr val="A6A6A6"/>
                </a:solidFill>
                <a:latin typeface="Courier"/>
                <a:cs typeface="Courier"/>
              </a:rPr>
              <a:t>…</a:t>
            </a:r>
            <a:endParaRPr lang="en-US" sz="2800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2088" y="3129915"/>
            <a:ext cx="118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/>
              <a:t>Pattern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404044" y="3791793"/>
            <a:ext cx="130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/>
              <a:t>Genome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159634" y="3089557"/>
            <a:ext cx="370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latin typeface="Courier"/>
                <a:cs typeface="Courier"/>
              </a:rPr>
              <a:t> </a:t>
            </a:r>
            <a:r>
              <a:rPr lang="en-US" sz="2800" spc="300" dirty="0" smtClean="0">
                <a:latin typeface="Courier"/>
                <a:cs typeface="Courier"/>
              </a:rPr>
              <a:t>     </a:t>
            </a:r>
            <a:r>
              <a:rPr lang="en-US" sz="2800" spc="300" dirty="0" err="1" smtClean="0">
                <a:latin typeface="Courier"/>
                <a:cs typeface="Courier"/>
              </a:rPr>
              <a:t>act</a:t>
            </a:r>
            <a:r>
              <a:rPr lang="en-US" sz="2800" b="1" spc="300" dirty="0" err="1" smtClean="0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2800" spc="300" dirty="0" err="1" smtClean="0">
                <a:latin typeface="Courier"/>
                <a:cs typeface="Courier"/>
              </a:rPr>
              <a:t>ggct</a:t>
            </a:r>
            <a:r>
              <a:rPr lang="en-US" sz="2800" spc="300" dirty="0" smtClean="0">
                <a:latin typeface="Courier"/>
                <a:cs typeface="Courier"/>
              </a:rPr>
              <a:t>   </a:t>
            </a:r>
            <a:endParaRPr lang="en-US" sz="2800" spc="3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4499409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Say that </a:t>
            </a:r>
            <a:r>
              <a:rPr lang="en-US" sz="3200" i="1" dirty="0" smtClean="0"/>
              <a:t>Pattern</a:t>
            </a:r>
            <a:r>
              <a:rPr lang="en-US" sz="3200" dirty="0" smtClean="0"/>
              <a:t> appears in </a:t>
            </a:r>
            <a:r>
              <a:rPr lang="en-US" sz="3200" i="1" dirty="0" smtClean="0"/>
              <a:t>Genome</a:t>
            </a:r>
            <a:r>
              <a:rPr lang="en-US" sz="3200" dirty="0" smtClean="0"/>
              <a:t> with 1 mismatch: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6644" y="3743980"/>
            <a:ext cx="446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…</a:t>
            </a:r>
            <a:r>
              <a:rPr lang="en-US" sz="28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ggcac</a:t>
            </a:r>
            <a:r>
              <a:rPr lang="en-US" sz="2800" spc="300" dirty="0" err="1" smtClean="0">
                <a:latin typeface="Courier"/>
                <a:cs typeface="Courier"/>
              </a:rPr>
              <a:t>act</a:t>
            </a:r>
            <a:r>
              <a:rPr lang="en-US" sz="2800" b="1" spc="300" dirty="0" err="1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800" spc="300" dirty="0" err="1" smtClean="0">
                <a:latin typeface="Courier"/>
                <a:cs typeface="Courier"/>
              </a:rPr>
              <a:t>ggct</a:t>
            </a:r>
            <a:r>
              <a:rPr lang="en-US" sz="28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cc</a:t>
            </a:r>
            <a:r>
              <a:rPr lang="en-US" sz="2800" spc="300" dirty="0" smtClean="0">
                <a:solidFill>
                  <a:srgbClr val="A6A6A6"/>
                </a:solidFill>
                <a:latin typeface="Courier"/>
                <a:cs typeface="Courier"/>
              </a:rPr>
              <a:t>…</a:t>
            </a:r>
            <a:endParaRPr lang="en-US" sz="2800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2088" y="3129915"/>
            <a:ext cx="118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/>
              <a:t>Pattern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404044" y="3791793"/>
            <a:ext cx="130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/>
              <a:t>Genome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159634" y="3089557"/>
            <a:ext cx="370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latin typeface="Courier"/>
                <a:cs typeface="Courier"/>
              </a:rPr>
              <a:t> </a:t>
            </a:r>
            <a:r>
              <a:rPr lang="en-US" sz="2800" spc="300" dirty="0" smtClean="0">
                <a:latin typeface="Courier"/>
                <a:cs typeface="Courier"/>
              </a:rPr>
              <a:t>     </a:t>
            </a:r>
            <a:r>
              <a:rPr lang="en-US" sz="2800" spc="300" dirty="0" err="1" smtClean="0">
                <a:latin typeface="Courier"/>
                <a:cs typeface="Courier"/>
              </a:rPr>
              <a:t>act</a:t>
            </a:r>
            <a:r>
              <a:rPr lang="en-US" sz="2800" b="1" spc="300" dirty="0" err="1" smtClean="0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2800" spc="300" dirty="0" err="1" smtClean="0">
                <a:latin typeface="Courier"/>
                <a:cs typeface="Courier"/>
              </a:rPr>
              <a:t>ggct</a:t>
            </a:r>
            <a:r>
              <a:rPr lang="en-US" sz="2800" spc="300" dirty="0" smtClean="0">
                <a:latin typeface="Courier"/>
                <a:cs typeface="Courier"/>
              </a:rPr>
              <a:t>   </a:t>
            </a:r>
            <a:endParaRPr lang="en-US" sz="2800" spc="300" dirty="0">
              <a:latin typeface="Courier"/>
              <a:cs typeface="Courier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4882" y="3109259"/>
            <a:ext cx="0" cy="1219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67453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Say that </a:t>
            </a:r>
            <a:r>
              <a:rPr lang="en-US" sz="3200" i="1" dirty="0" smtClean="0"/>
              <a:t>Pattern</a:t>
            </a:r>
            <a:r>
              <a:rPr lang="en-US" sz="3200" dirty="0" smtClean="0"/>
              <a:t> appears in </a:t>
            </a:r>
            <a:r>
              <a:rPr lang="en-US" sz="3200" i="1" dirty="0" smtClean="0"/>
              <a:t>Genome</a:t>
            </a:r>
            <a:r>
              <a:rPr lang="en-US" sz="3200" dirty="0" smtClean="0"/>
              <a:t> with 1 mismatch: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One of the substrings must match!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6644" y="3743980"/>
            <a:ext cx="446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…</a:t>
            </a:r>
            <a:r>
              <a:rPr lang="en-US" sz="2800" spc="300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ggcac</a:t>
            </a:r>
            <a:r>
              <a:rPr lang="en-US" sz="2800" spc="300" dirty="0" err="1" smtClean="0">
                <a:latin typeface="Courier"/>
                <a:cs typeface="Courier"/>
              </a:rPr>
              <a:t>act</a:t>
            </a:r>
            <a:r>
              <a:rPr lang="en-US" sz="2800" b="1" spc="300" dirty="0" err="1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8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ggct</a:t>
            </a:r>
            <a:r>
              <a:rPr lang="en-US" sz="2800" spc="300" dirty="0" err="1" smtClean="0">
                <a:solidFill>
                  <a:srgbClr val="A6A6A6"/>
                </a:solidFill>
                <a:latin typeface="Courier"/>
                <a:cs typeface="Courier"/>
              </a:rPr>
              <a:t>cc</a:t>
            </a:r>
            <a:r>
              <a:rPr lang="en-US" sz="2800" spc="300" dirty="0" smtClean="0">
                <a:solidFill>
                  <a:srgbClr val="A6A6A6"/>
                </a:solidFill>
                <a:latin typeface="Courier"/>
                <a:cs typeface="Courier"/>
              </a:rPr>
              <a:t>…</a:t>
            </a:r>
            <a:endParaRPr lang="en-US" sz="2800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2088" y="3129915"/>
            <a:ext cx="118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/>
              <a:t>Pattern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404044" y="3791793"/>
            <a:ext cx="130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/>
              <a:t>Genome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159634" y="3089557"/>
            <a:ext cx="370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latin typeface="Courier"/>
                <a:cs typeface="Courier"/>
              </a:rPr>
              <a:t> </a:t>
            </a:r>
            <a:r>
              <a:rPr lang="en-US" sz="2800" spc="300" dirty="0" smtClean="0">
                <a:latin typeface="Courier"/>
                <a:cs typeface="Courier"/>
              </a:rPr>
              <a:t>     </a:t>
            </a:r>
            <a:r>
              <a:rPr lang="en-US" sz="2800" spc="300" dirty="0" err="1" smtClean="0">
                <a:latin typeface="Courier"/>
                <a:cs typeface="Courier"/>
              </a:rPr>
              <a:t>act</a:t>
            </a:r>
            <a:r>
              <a:rPr lang="en-US" sz="2800" b="1" spc="300" dirty="0" err="1" smtClean="0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2800" b="1" spc="300" dirty="0" err="1" smtClean="0">
                <a:solidFill>
                  <a:srgbClr val="008000"/>
                </a:solidFill>
                <a:latin typeface="Courier"/>
                <a:cs typeface="Courier"/>
              </a:rPr>
              <a:t>ggct</a:t>
            </a:r>
            <a:r>
              <a:rPr lang="en-US" sz="2800" spc="300" dirty="0" smtClean="0">
                <a:latin typeface="Courier"/>
                <a:cs typeface="Courier"/>
              </a:rPr>
              <a:t>   </a:t>
            </a:r>
            <a:endParaRPr lang="en-US" sz="2800" spc="300" dirty="0">
              <a:latin typeface="Courier"/>
              <a:cs typeface="Courier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44882" y="3109259"/>
            <a:ext cx="0" cy="1219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30565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Theorem: </a:t>
            </a:r>
            <a:r>
              <a:rPr lang="en-US" sz="3200" dirty="0" smtClean="0"/>
              <a:t>If </a:t>
            </a:r>
            <a:r>
              <a:rPr lang="en-US" sz="3200" i="1" dirty="0" smtClean="0"/>
              <a:t>Pattern</a:t>
            </a:r>
            <a:r>
              <a:rPr lang="en-US" sz="3200" dirty="0" smtClean="0"/>
              <a:t> occurs in </a:t>
            </a:r>
            <a:r>
              <a:rPr lang="en-US" sz="3200" i="1" dirty="0" smtClean="0"/>
              <a:t>Genome </a:t>
            </a:r>
            <a:r>
              <a:rPr lang="en-US" sz="3200" dirty="0" smtClean="0"/>
              <a:t>with </a:t>
            </a:r>
            <a:r>
              <a:rPr lang="en-US" sz="3200" i="1" dirty="0" smtClean="0"/>
              <a:t>d</a:t>
            </a:r>
            <a:r>
              <a:rPr lang="en-US" sz="3200" dirty="0" smtClean="0"/>
              <a:t> mismatches, then we can divide </a:t>
            </a:r>
            <a:r>
              <a:rPr lang="en-US" sz="3200" i="1" dirty="0" smtClean="0"/>
              <a:t>Pattern</a:t>
            </a:r>
            <a:r>
              <a:rPr lang="en-US" sz="3200" dirty="0" smtClean="0"/>
              <a:t> into</a:t>
            </a:r>
            <a:br>
              <a:rPr lang="en-US" sz="3200" dirty="0" smtClean="0"/>
            </a:br>
            <a:r>
              <a:rPr lang="en-US" sz="3200" i="1" dirty="0" smtClean="0"/>
              <a:t>d</a:t>
            </a:r>
            <a:r>
              <a:rPr lang="en-US" sz="3200" dirty="0" smtClean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99989" y="42672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XXXXXXXXXXXXXXXXXXXXXXXXXXXXXXXXXXX</a:t>
            </a:r>
            <a:endParaRPr lang="en-US" sz="24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8813458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Theorem: </a:t>
            </a:r>
            <a:r>
              <a:rPr lang="en-US" sz="3200" dirty="0" smtClean="0"/>
              <a:t>If </a:t>
            </a:r>
            <a:r>
              <a:rPr lang="en-US" sz="3200" i="1" dirty="0" smtClean="0"/>
              <a:t>Pattern</a:t>
            </a:r>
            <a:r>
              <a:rPr lang="en-US" sz="3200" dirty="0" smtClean="0"/>
              <a:t> occurs in </a:t>
            </a:r>
            <a:r>
              <a:rPr lang="en-US" sz="3200" i="1" dirty="0" smtClean="0"/>
              <a:t>Genome </a:t>
            </a:r>
            <a:r>
              <a:rPr lang="en-US" sz="3200" dirty="0" smtClean="0"/>
              <a:t>with </a:t>
            </a:r>
            <a:r>
              <a:rPr lang="en-US" sz="3200" i="1" dirty="0" smtClean="0"/>
              <a:t>d</a:t>
            </a:r>
            <a:r>
              <a:rPr lang="en-US" sz="3200" dirty="0" smtClean="0"/>
              <a:t> mismatches, then we can divide </a:t>
            </a:r>
            <a:r>
              <a:rPr lang="en-US" sz="3200" i="1" dirty="0" smtClean="0"/>
              <a:t>Pattern</a:t>
            </a:r>
            <a:r>
              <a:rPr lang="en-US" sz="3200" dirty="0" smtClean="0"/>
              <a:t> into</a:t>
            </a:r>
            <a:br>
              <a:rPr lang="en-US" sz="3200" dirty="0" smtClean="0"/>
            </a:br>
            <a:r>
              <a:rPr lang="en-US" sz="3200" i="1" dirty="0" smtClean="0"/>
              <a:t>d</a:t>
            </a:r>
            <a:r>
              <a:rPr lang="en-US" sz="3200" dirty="0" smtClean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11573" y="4267200"/>
            <a:ext cx="795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  <a:r>
              <a:rPr lang="en-US" sz="2400" spc="300" dirty="0" smtClean="0"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  <a:endParaRPr lang="en-US" sz="24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989" y="47244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  <a:endParaRPr lang="en-US" sz="24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91457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nab</a:t>
            </a:r>
          </a:p>
          <a:p>
            <a:r>
              <a:rPr lang="en-US" sz="3600" dirty="0" smtClean="0"/>
              <a:t>antenna</a:t>
            </a:r>
          </a:p>
          <a:p>
            <a:r>
              <a:rPr lang="en-US" sz="3600" dirty="0" smtClean="0"/>
              <a:t>bandana</a:t>
            </a:r>
          </a:p>
          <a:p>
            <a:r>
              <a:rPr lang="en-US" sz="3600" dirty="0" err="1" smtClean="0"/>
              <a:t>ananas</a:t>
            </a:r>
            <a:endParaRPr lang="en-US" sz="3600" dirty="0" smtClean="0"/>
          </a:p>
          <a:p>
            <a:r>
              <a:rPr lang="en-US" sz="3600" dirty="0" smtClean="0"/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484171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Theorem: </a:t>
            </a:r>
            <a:r>
              <a:rPr lang="en-US" sz="3200" dirty="0" smtClean="0"/>
              <a:t>If </a:t>
            </a:r>
            <a:r>
              <a:rPr lang="en-US" sz="3200" i="1" dirty="0" smtClean="0"/>
              <a:t>Pattern</a:t>
            </a:r>
            <a:r>
              <a:rPr lang="en-US" sz="3200" dirty="0" smtClean="0"/>
              <a:t> occurs in </a:t>
            </a:r>
            <a:r>
              <a:rPr lang="en-US" sz="3200" i="1" dirty="0" smtClean="0"/>
              <a:t>Genome </a:t>
            </a:r>
            <a:r>
              <a:rPr lang="en-US" sz="3200" dirty="0" smtClean="0"/>
              <a:t>with </a:t>
            </a:r>
            <a:r>
              <a:rPr lang="en-US" sz="3200" i="1" dirty="0" smtClean="0"/>
              <a:t>d</a:t>
            </a:r>
            <a:r>
              <a:rPr lang="en-US" sz="3200" dirty="0" smtClean="0"/>
              <a:t> mismatches, then we can divide </a:t>
            </a:r>
            <a:r>
              <a:rPr lang="en-US" sz="3200" i="1" dirty="0" smtClean="0"/>
              <a:t>Pattern</a:t>
            </a:r>
            <a:r>
              <a:rPr lang="en-US" sz="3200" dirty="0" smtClean="0"/>
              <a:t> into</a:t>
            </a:r>
            <a:br>
              <a:rPr lang="en-US" sz="3200" dirty="0" smtClean="0"/>
            </a:br>
            <a:r>
              <a:rPr lang="en-US" sz="3200" i="1" dirty="0" smtClean="0"/>
              <a:t>d</a:t>
            </a:r>
            <a:r>
              <a:rPr lang="en-US" sz="3200" dirty="0" smtClean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11573" y="4267200"/>
            <a:ext cx="795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  <a:r>
              <a:rPr lang="en-US" sz="2400" spc="300" dirty="0" smtClean="0"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  <a:endParaRPr lang="en-US" sz="24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199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330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44682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428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395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526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9989" y="47244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  <a:endParaRPr lang="en-US" sz="24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7701702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Theorem: </a:t>
            </a:r>
            <a:r>
              <a:rPr lang="en-US" sz="3200" dirty="0" smtClean="0"/>
              <a:t>If </a:t>
            </a:r>
            <a:r>
              <a:rPr lang="en-US" sz="3200" i="1" dirty="0" smtClean="0"/>
              <a:t>Pattern</a:t>
            </a:r>
            <a:r>
              <a:rPr lang="en-US" sz="3200" dirty="0" smtClean="0"/>
              <a:t> occurs in </a:t>
            </a:r>
            <a:r>
              <a:rPr lang="en-US" sz="3200" i="1" dirty="0" smtClean="0"/>
              <a:t>Genome </a:t>
            </a:r>
            <a:r>
              <a:rPr lang="en-US" sz="3200" dirty="0" smtClean="0"/>
              <a:t>with </a:t>
            </a:r>
            <a:r>
              <a:rPr lang="en-US" sz="3200" i="1" dirty="0" smtClean="0"/>
              <a:t>d</a:t>
            </a:r>
            <a:r>
              <a:rPr lang="en-US" sz="3200" dirty="0" smtClean="0"/>
              <a:t> mismatches, then we can divide </a:t>
            </a:r>
            <a:r>
              <a:rPr lang="en-US" sz="3200" i="1" dirty="0" smtClean="0"/>
              <a:t>Pattern</a:t>
            </a:r>
            <a:r>
              <a:rPr lang="en-US" sz="3200" dirty="0" smtClean="0"/>
              <a:t> into</a:t>
            </a:r>
            <a:br>
              <a:rPr lang="en-US" sz="3200" dirty="0" smtClean="0"/>
            </a:br>
            <a:r>
              <a:rPr lang="en-US" sz="3200" i="1" dirty="0" smtClean="0"/>
              <a:t>d</a:t>
            </a:r>
            <a:r>
              <a:rPr lang="en-US" sz="3200" dirty="0" smtClean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11573" y="4267200"/>
            <a:ext cx="795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</a:t>
            </a:r>
            <a:endParaRPr lang="en-US" sz="2400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199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330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44682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428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395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526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9989" y="47244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</a:t>
            </a:r>
            <a:endParaRPr lang="en-US" sz="2400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06002526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Theorem: </a:t>
            </a:r>
            <a:r>
              <a:rPr lang="en-US" sz="3200" dirty="0" smtClean="0"/>
              <a:t>If </a:t>
            </a:r>
            <a:r>
              <a:rPr lang="en-US" sz="3200" i="1" dirty="0" smtClean="0"/>
              <a:t>Pattern</a:t>
            </a:r>
            <a:r>
              <a:rPr lang="en-US" sz="3200" dirty="0" smtClean="0"/>
              <a:t> occurs in </a:t>
            </a:r>
            <a:r>
              <a:rPr lang="en-US" sz="3200" i="1" dirty="0" smtClean="0"/>
              <a:t>Genome </a:t>
            </a:r>
            <a:r>
              <a:rPr lang="en-US" sz="3200" dirty="0" smtClean="0"/>
              <a:t>with </a:t>
            </a:r>
            <a:r>
              <a:rPr lang="en-US" sz="3200" i="1" dirty="0" smtClean="0"/>
              <a:t>d</a:t>
            </a:r>
            <a:r>
              <a:rPr lang="en-US" sz="3200" dirty="0" smtClean="0"/>
              <a:t> mismatches, then we can divide </a:t>
            </a:r>
            <a:r>
              <a:rPr lang="en-US" sz="3200" i="1" dirty="0" smtClean="0"/>
              <a:t>Pattern</a:t>
            </a:r>
            <a:r>
              <a:rPr lang="en-US" sz="3200" dirty="0" smtClean="0"/>
              <a:t> into</a:t>
            </a:r>
            <a:br>
              <a:rPr lang="en-US" sz="3200" dirty="0" smtClean="0"/>
            </a:br>
            <a:r>
              <a:rPr lang="en-US" sz="3200" i="1" dirty="0" smtClean="0"/>
              <a:t>d</a:t>
            </a:r>
            <a:r>
              <a:rPr lang="en-US" sz="3200" dirty="0" smtClean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11573" y="4267200"/>
            <a:ext cx="795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XXXXX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</a:t>
            </a:r>
            <a:endParaRPr lang="en-US" sz="2400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199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330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44682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428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395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526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9989" y="47244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008000"/>
                </a:solidFill>
                <a:latin typeface="Courier"/>
                <a:cs typeface="Courier"/>
              </a:rPr>
              <a:t>XXXXX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 smtClean="0">
                <a:solidFill>
                  <a:srgbClr val="A6A6A6"/>
                </a:solidFill>
                <a:latin typeface="Courier"/>
                <a:cs typeface="Courier"/>
              </a:rPr>
              <a:t>XXX</a:t>
            </a:r>
            <a:endParaRPr lang="en-US" sz="2400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40403342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Say we are looking for at most </a:t>
            </a:r>
            <a:r>
              <a:rPr lang="en-US" sz="3200" i="1" dirty="0" smtClean="0"/>
              <a:t>d</a:t>
            </a:r>
            <a:r>
              <a:rPr lang="en-US" sz="3200" dirty="0" smtClean="0"/>
              <a:t> mismatches.</a:t>
            </a:r>
          </a:p>
        </p:txBody>
      </p:sp>
    </p:spTree>
    <p:extLst>
      <p:ext uri="{BB962C8B-B14F-4D97-AF65-F5344CB8AC3E}">
        <p14:creationId xmlns:p14="http://schemas.microsoft.com/office/powerpoint/2010/main" val="2098130046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Say we are looking for at most </a:t>
            </a:r>
            <a:r>
              <a:rPr lang="en-US" sz="3200" i="1" dirty="0" smtClean="0"/>
              <a:t>d</a:t>
            </a:r>
            <a:r>
              <a:rPr lang="en-US" sz="3200" dirty="0" smtClean="0"/>
              <a:t> mismatches.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Divide each of our strings into </a:t>
            </a:r>
            <a:r>
              <a:rPr lang="en-US" sz="3200" i="1" dirty="0" smtClean="0"/>
              <a:t>d</a:t>
            </a:r>
            <a:r>
              <a:rPr lang="en-US" sz="3200" dirty="0" smtClean="0"/>
              <a:t> + 1 smaller pieces, called </a:t>
            </a:r>
            <a:r>
              <a:rPr lang="en-US" sz="3200" b="1" dirty="0" smtClean="0"/>
              <a:t>seeds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27146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Say we are looking for at most </a:t>
            </a:r>
            <a:r>
              <a:rPr lang="en-US" sz="3200" i="1" dirty="0" smtClean="0"/>
              <a:t>d</a:t>
            </a:r>
            <a:r>
              <a:rPr lang="en-US" sz="3200" dirty="0" smtClean="0"/>
              <a:t> mismatches.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Divide each of our strings into </a:t>
            </a:r>
            <a:r>
              <a:rPr lang="en-US" sz="3200" i="1" dirty="0" smtClean="0"/>
              <a:t>d</a:t>
            </a:r>
            <a:r>
              <a:rPr lang="en-US" sz="3200" dirty="0" smtClean="0"/>
              <a:t> + 1 smaller pieces, called </a:t>
            </a:r>
            <a:r>
              <a:rPr lang="en-US" sz="3200" b="1" dirty="0" smtClean="0"/>
              <a:t>seeds</a:t>
            </a:r>
            <a:r>
              <a:rPr lang="en-US" sz="3200" dirty="0" smtClean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Check if each </a:t>
            </a:r>
            <a:r>
              <a:rPr lang="en-US" sz="3200" i="1" dirty="0" smtClean="0"/>
              <a:t>Pattern</a:t>
            </a:r>
            <a:r>
              <a:rPr lang="en-US" sz="3200" dirty="0" smtClean="0"/>
              <a:t> has a seed that matches </a:t>
            </a:r>
            <a:r>
              <a:rPr lang="en-US" sz="3200" i="1" dirty="0" smtClean="0"/>
              <a:t>Genome</a:t>
            </a:r>
            <a:r>
              <a:rPr lang="en-US" sz="3200" dirty="0" smtClean="0"/>
              <a:t> exactly.</a:t>
            </a:r>
          </a:p>
        </p:txBody>
      </p:sp>
    </p:spTree>
    <p:extLst>
      <p:ext uri="{BB962C8B-B14F-4D97-AF65-F5344CB8AC3E}">
        <p14:creationId xmlns:p14="http://schemas.microsoft.com/office/powerpoint/2010/main" val="396519142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Seeding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Say we are looking for at most </a:t>
            </a:r>
            <a:r>
              <a:rPr lang="en-US" sz="3200" i="1" dirty="0" smtClean="0"/>
              <a:t>d</a:t>
            </a:r>
            <a:r>
              <a:rPr lang="en-US" sz="3200" dirty="0" smtClean="0"/>
              <a:t> mismatches.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Divide each of our strings into </a:t>
            </a:r>
            <a:r>
              <a:rPr lang="en-US" sz="3200" i="1" dirty="0" smtClean="0"/>
              <a:t>d</a:t>
            </a:r>
            <a:r>
              <a:rPr lang="en-US" sz="3200" dirty="0" smtClean="0"/>
              <a:t> + 1 smaller pieces, called </a:t>
            </a:r>
            <a:r>
              <a:rPr lang="en-US" sz="3200" b="1" dirty="0" smtClean="0"/>
              <a:t>seeds</a:t>
            </a:r>
            <a:r>
              <a:rPr lang="en-US" sz="3200" dirty="0" smtClean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Check if each </a:t>
            </a:r>
            <a:r>
              <a:rPr lang="en-US" sz="3200" i="1" dirty="0" smtClean="0"/>
              <a:t>Pattern</a:t>
            </a:r>
            <a:r>
              <a:rPr lang="en-US" sz="3200" dirty="0" smtClean="0"/>
              <a:t> has a seed that matches </a:t>
            </a:r>
            <a:r>
              <a:rPr lang="en-US" sz="3200" i="1" dirty="0" smtClean="0"/>
              <a:t>Genome</a:t>
            </a:r>
            <a:r>
              <a:rPr lang="en-US" sz="3200" dirty="0" smtClean="0"/>
              <a:t> exactly.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If so, check the entire </a:t>
            </a:r>
            <a:r>
              <a:rPr lang="en-US" sz="3200" i="1" dirty="0" smtClean="0"/>
              <a:t>Pattern</a:t>
            </a:r>
            <a:r>
              <a:rPr lang="en-US" sz="3200" dirty="0" smtClean="0"/>
              <a:t> against </a:t>
            </a:r>
            <a:r>
              <a:rPr lang="en-US" sz="3200" i="1" dirty="0" smtClean="0"/>
              <a:t>Genome</a:t>
            </a:r>
            <a:r>
              <a:rPr lang="en-US" sz="3200" dirty="0" smtClean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0111777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33485089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an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3363619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2980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-76200" y="228600"/>
            <a:ext cx="9296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16000" b="0" i="0" dirty="0" smtClean="0">
                <a:cs typeface="Arial" pitchFamily="34" charset="0"/>
              </a:rPr>
              <a:t>From Species to Personal Genomes</a:t>
            </a:r>
          </a:p>
          <a:p>
            <a:pPr fontAlgn="auto">
              <a:spcAft>
                <a:spcPts val="0"/>
              </a:spcAft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990601"/>
            <a:ext cx="2826604" cy="2615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218" r="2076"/>
          <a:stretch/>
        </p:blipFill>
        <p:spPr>
          <a:xfrm>
            <a:off x="6025444" y="990600"/>
            <a:ext cx="2794000" cy="2615184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990600"/>
            <a:ext cx="2162412" cy="261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962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b="1" dirty="0" smtClean="0"/>
              <a:t>banana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91377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354" y="3291541"/>
            <a:ext cx="2590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allow 1 mismatch,</a:t>
            </a:r>
            <a:br>
              <a:rPr lang="en-US" sz="2400" dirty="0" smtClean="0"/>
            </a:br>
            <a:r>
              <a:rPr lang="en-US" sz="2400" dirty="0" smtClean="0"/>
              <a:t>then we need to keep the</a:t>
            </a:r>
            <a:br>
              <a:rPr lang="en-US" sz="2400" dirty="0" smtClean="0"/>
            </a:br>
            <a:r>
              <a:rPr lang="en-US" sz="2400" dirty="0" smtClean="0"/>
              <a:t>red letters around.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246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18646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3291541"/>
            <a:ext cx="2590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allow 1 mismatch,</a:t>
            </a:r>
            <a:br>
              <a:rPr lang="en-US" sz="2400" dirty="0" smtClean="0"/>
            </a:br>
            <a:r>
              <a:rPr lang="en-US" sz="2400" dirty="0" smtClean="0"/>
              <a:t>then we need to keep the</a:t>
            </a:r>
            <a:br>
              <a:rPr lang="en-US" sz="2400" dirty="0" smtClean="0"/>
            </a:br>
            <a:r>
              <a:rPr lang="en-US" sz="2400" dirty="0" smtClean="0"/>
              <a:t>red letters around.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21101" y="225284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Mismatches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4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allow 1 mismatch,</a:t>
            </a:r>
            <a:br>
              <a:rPr lang="en-US" sz="2400" dirty="0" smtClean="0"/>
            </a:br>
            <a:r>
              <a:rPr lang="en-US" sz="2400" dirty="0" smtClean="0"/>
              <a:t>then we need to keep the</a:t>
            </a:r>
            <a:br>
              <a:rPr lang="en-US" sz="2400" dirty="0" smtClean="0"/>
            </a:br>
            <a:r>
              <a:rPr lang="en-US" sz="2400" dirty="0" smtClean="0"/>
              <a:t>red letters around.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/>
              <a:t>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86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we extend all strings with at most 1 mismatch.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/>
              <a:t>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121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we extend all strings with at most 1 mismatch.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/>
              <a:t>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3106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we extend all strings with at most 1 mismatch.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/>
              <a:t>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125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dirty="0" err="1" smtClean="0"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4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we extend all strings with at most 1 mismatch.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 Mismatches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sz="2000" dirty="0"/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/>
              <a:t>1</a:t>
            </a:r>
            <a:endParaRPr lang="en-US" dirty="0" smtClean="0"/>
          </a:p>
          <a:p>
            <a:pPr algn="ctr"/>
            <a:r>
              <a:rPr lang="en-US" dirty="0"/>
              <a:t>0</a:t>
            </a:r>
            <a:endParaRPr lang="en-US" dirty="0" smtClean="0"/>
          </a:p>
          <a:p>
            <a:pPr algn="ctr"/>
            <a:r>
              <a:rPr lang="en-US" dirty="0"/>
              <a:t>0</a:t>
            </a:r>
            <a:endParaRPr lang="en-US" dirty="0" smtClean="0"/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6911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bananas$pan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string produces a second mismatch (the $), so we discard it.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 Mismatches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sz="2000" dirty="0"/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/>
              <a:t>1</a:t>
            </a:r>
            <a:endParaRPr lang="en-US" dirty="0" smtClean="0"/>
          </a:p>
          <a:p>
            <a:pPr algn="ctr"/>
            <a:r>
              <a:rPr lang="en-US" dirty="0"/>
              <a:t>0</a:t>
            </a:r>
            <a:endParaRPr lang="en-US" dirty="0" smtClean="0"/>
          </a:p>
          <a:p>
            <a:pPr algn="ctr"/>
            <a:r>
              <a:rPr lang="en-US" dirty="0"/>
              <a:t>0</a:t>
            </a:r>
            <a:endParaRPr lang="en-US" dirty="0" smtClean="0"/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286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end, we have five 3-mers with at most 1 mismatch.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/>
              <a:t>1</a:t>
            </a:r>
            <a:endParaRPr lang="en-US" dirty="0" smtClean="0"/>
          </a:p>
          <a:p>
            <a:pPr algn="ctr"/>
            <a:r>
              <a:rPr lang="en-US" dirty="0"/>
              <a:t>0</a:t>
            </a:r>
            <a:endParaRPr lang="en-US" dirty="0" smtClean="0"/>
          </a:p>
          <a:p>
            <a:pPr algn="ctr"/>
            <a:r>
              <a:rPr lang="en-US" dirty="0"/>
              <a:t>0</a:t>
            </a:r>
            <a:endParaRPr lang="en-US" dirty="0" smtClean="0"/>
          </a:p>
          <a:p>
            <a:pPr algn="ctr"/>
            <a:r>
              <a:rPr lang="en-US" dirty="0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6799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/>
              <a:t>1</a:t>
            </a:r>
            <a:endParaRPr lang="en-US" dirty="0" smtClean="0"/>
          </a:p>
          <a:p>
            <a:pPr algn="ctr"/>
            <a:r>
              <a:rPr lang="en-US" dirty="0"/>
              <a:t>0</a:t>
            </a:r>
            <a:endParaRPr lang="en-US" dirty="0" smtClean="0"/>
          </a:p>
          <a:p>
            <a:pPr algn="ctr"/>
            <a:r>
              <a:rPr lang="en-US" dirty="0"/>
              <a:t>0</a:t>
            </a:r>
            <a:endParaRPr lang="en-US" dirty="0" smtClean="0"/>
          </a:p>
          <a:p>
            <a:pPr algn="ctr"/>
            <a:r>
              <a:rPr lang="en-US" dirty="0" smtClean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end, we have five 3-mers with at most 1 mismatch.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647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b="1" dirty="0" smtClean="0"/>
              <a:t>banana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30737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5</a:t>
            </a:r>
            <a:endParaRPr lang="en-US" dirty="0" smtClean="0"/>
          </a:p>
          <a:p>
            <a:pPr algn="ctr"/>
            <a:r>
              <a:rPr lang="en-US" dirty="0" smtClean="0"/>
              <a:t>3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7</a:t>
            </a:r>
          </a:p>
          <a:p>
            <a:pPr algn="ctr"/>
            <a:r>
              <a:rPr lang="en-US" dirty="0"/>
              <a:t>9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end, we have five 3-mers with at most 1 mismatch.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535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dirty="0" err="1" smtClean="0">
                <a:latin typeface="Courier"/>
                <a:cs typeface="Courier"/>
              </a:rPr>
              <a:t>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5</a:t>
            </a:r>
            <a:endParaRPr lang="en-US" b="1" dirty="0" smtClean="0"/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end, we have five 3-mers with at most 1 mismatch.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850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dirty="0" err="1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dirty="0" err="1" smtClean="0">
                <a:latin typeface="Courier"/>
                <a:cs typeface="Courier"/>
              </a:rPr>
              <a:t>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 smtClean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A6A6A6"/>
                </a:solidFill>
              </a:rPr>
              <a:t>5</a:t>
            </a:r>
            <a:endParaRPr lang="en-US" dirty="0" smtClean="0">
              <a:solidFill>
                <a:srgbClr val="A6A6A6"/>
              </a:solidFill>
            </a:endParaRP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end, we have five 3-mers with at most 1 mismatch.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89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 smtClean="0">
                <a:latin typeface="Courier"/>
                <a:cs typeface="Courier"/>
              </a:rPr>
              <a:t>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A6A6A6"/>
                </a:solidFill>
              </a:rPr>
              <a:t>5</a:t>
            </a:r>
            <a:endParaRPr lang="en-US" dirty="0" smtClean="0">
              <a:solidFill>
                <a:srgbClr val="A6A6A6"/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  <a:p>
            <a:pPr algn="ctr"/>
            <a:r>
              <a:rPr lang="en-US" b="1" dirty="0" smtClean="0"/>
              <a:t>1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end, we have five 3-mers with at most 1 mismatch.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843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 smtClean="0">
                <a:latin typeface="Courier"/>
                <a:cs typeface="Courier"/>
              </a:rPr>
              <a:t>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5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A6A6A6"/>
                </a:solidFill>
              </a:rPr>
              <a:t>5</a:t>
            </a:r>
            <a:endParaRPr lang="en-US" dirty="0" smtClean="0">
              <a:solidFill>
                <a:srgbClr val="A6A6A6"/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algn="ctr"/>
            <a:r>
              <a:rPr lang="en-US" b="1" dirty="0" smtClean="0"/>
              <a:t>7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end, we have five 3-mers with at most 1 mismatch.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752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Recall: searching for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smtClean="0"/>
              <a:t> in </a:t>
            </a:r>
            <a:r>
              <a:rPr lang="en-US" dirty="0" err="1" smtClean="0">
                <a:latin typeface="Courier"/>
                <a:cs typeface="Courier"/>
              </a:rPr>
              <a:t>panamaban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 smtClean="0">
                <a:latin typeface="Courier"/>
                <a:cs typeface="Courier"/>
              </a:rPr>
              <a:t>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smtClean="0"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 smtClean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 smtClean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latin typeface="Courier"/>
                <a:cs typeface="Courier"/>
              </a:rPr>
              <a:t>6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smtClean="0"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latin typeface="Courier"/>
                <a:cs typeface="Courier"/>
              </a:rPr>
              <a:t>3</a:t>
            </a:r>
            <a:r>
              <a:rPr lang="en-US" spc="300" dirty="0" smtClean="0">
                <a:latin typeface="Courier"/>
                <a:cs typeface="Courier"/>
              </a:rPr>
              <a:t> b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 smtClean="0">
                <a:latin typeface="Courier"/>
                <a:cs typeface="Courier"/>
              </a:rPr>
              <a:t>$</a:t>
            </a:r>
            <a:r>
              <a:rPr lang="en-US" spc="300" baseline="-25000" dirty="0" smtClean="0">
                <a:latin typeface="Courier"/>
                <a:cs typeface="Courier"/>
              </a:rPr>
              <a:t>1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 smtClean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smtClean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 smtClean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endParaRPr lang="en-US" spc="300" baseline="-25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A6A6A6"/>
                </a:solidFill>
              </a:rPr>
              <a:t>5</a:t>
            </a:r>
            <a:endParaRPr lang="en-US" dirty="0" smtClean="0">
              <a:solidFill>
                <a:srgbClr val="A6A6A6"/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pPr algn="ctr"/>
            <a:r>
              <a:rPr lang="en-US" b="1" dirty="0"/>
              <a:t>9</a:t>
            </a:r>
            <a:endParaRPr lang="en-US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end, we have five 3-mers with at most 1 mismatch.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683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46134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Mapping Is Even Harder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Genomes have more than just point mutations.  They have insertions, deletions, duplications, inversions.  How can we map reads in this case?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5096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Calling by Read Mapping</a:t>
            </a:r>
            <a:endParaRPr lang="en-US" dirty="0"/>
          </a:p>
        </p:txBody>
      </p:sp>
      <p:sp>
        <p:nvSpPr>
          <p:cNvPr id="31" name="Freeform 2"/>
          <p:cNvSpPr>
            <a:spLocks/>
          </p:cNvSpPr>
          <p:nvPr/>
        </p:nvSpPr>
        <p:spPr bwMode="auto">
          <a:xfrm>
            <a:off x="5534025" y="2070100"/>
            <a:ext cx="457200" cy="2286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864" y="0"/>
              </a:cxn>
              <a:cxn ang="0">
                <a:pos x="1776" y="288"/>
              </a:cxn>
            </a:cxnLst>
            <a:rect l="0" t="0" r="r" b="b"/>
            <a:pathLst>
              <a:path w="1776" h="288">
                <a:moveTo>
                  <a:pt x="0" y="288"/>
                </a:moveTo>
                <a:cubicBezTo>
                  <a:pt x="284" y="144"/>
                  <a:pt x="568" y="0"/>
                  <a:pt x="864" y="0"/>
                </a:cubicBezTo>
                <a:cubicBezTo>
                  <a:pt x="1160" y="0"/>
                  <a:pt x="1468" y="144"/>
                  <a:pt x="1776" y="288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Freeform 3"/>
          <p:cNvSpPr>
            <a:spLocks/>
          </p:cNvSpPr>
          <p:nvPr/>
        </p:nvSpPr>
        <p:spPr bwMode="auto">
          <a:xfrm>
            <a:off x="7515225" y="2070100"/>
            <a:ext cx="457200" cy="2286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864" y="0"/>
              </a:cxn>
              <a:cxn ang="0">
                <a:pos x="1776" y="288"/>
              </a:cxn>
            </a:cxnLst>
            <a:rect l="0" t="0" r="r" b="b"/>
            <a:pathLst>
              <a:path w="1776" h="288">
                <a:moveTo>
                  <a:pt x="0" y="288"/>
                </a:moveTo>
                <a:cubicBezTo>
                  <a:pt x="284" y="144"/>
                  <a:pt x="568" y="0"/>
                  <a:pt x="864" y="0"/>
                </a:cubicBezTo>
                <a:cubicBezTo>
                  <a:pt x="1160" y="0"/>
                  <a:pt x="1468" y="144"/>
                  <a:pt x="1776" y="288"/>
                </a:cubicBezTo>
              </a:path>
            </a:pathLst>
          </a:custGeom>
          <a:noFill/>
          <a:ln w="1905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Freeform 4"/>
          <p:cNvSpPr>
            <a:spLocks/>
          </p:cNvSpPr>
          <p:nvPr/>
        </p:nvSpPr>
        <p:spPr bwMode="auto">
          <a:xfrm>
            <a:off x="663575" y="1917700"/>
            <a:ext cx="19812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864" y="0"/>
              </a:cxn>
              <a:cxn ang="0">
                <a:pos x="1776" y="288"/>
              </a:cxn>
            </a:cxnLst>
            <a:rect l="0" t="0" r="r" b="b"/>
            <a:pathLst>
              <a:path w="1776" h="288">
                <a:moveTo>
                  <a:pt x="0" y="288"/>
                </a:moveTo>
                <a:cubicBezTo>
                  <a:pt x="284" y="144"/>
                  <a:pt x="568" y="0"/>
                  <a:pt x="864" y="0"/>
                </a:cubicBezTo>
                <a:cubicBezTo>
                  <a:pt x="1160" y="0"/>
                  <a:pt x="1468" y="144"/>
                  <a:pt x="1776" y="288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968375" y="1917700"/>
            <a:ext cx="21336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864" y="0"/>
              </a:cxn>
              <a:cxn ang="0">
                <a:pos x="1776" y="288"/>
              </a:cxn>
            </a:cxnLst>
            <a:rect l="0" t="0" r="r" b="b"/>
            <a:pathLst>
              <a:path w="1776" h="288">
                <a:moveTo>
                  <a:pt x="0" y="288"/>
                </a:moveTo>
                <a:cubicBezTo>
                  <a:pt x="284" y="144"/>
                  <a:pt x="568" y="0"/>
                  <a:pt x="864" y="0"/>
                </a:cubicBezTo>
                <a:cubicBezTo>
                  <a:pt x="1160" y="0"/>
                  <a:pt x="1468" y="144"/>
                  <a:pt x="1776" y="288"/>
                </a:cubicBezTo>
              </a:path>
            </a:pathLst>
          </a:custGeom>
          <a:noFill/>
          <a:ln w="1905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5622925" y="2389188"/>
            <a:ext cx="2730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s</a:t>
            </a:r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5762625" y="229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5168547" y="2082800"/>
            <a:ext cx="318206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7623956" y="2387600"/>
            <a:ext cx="26196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t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8136658" y="2082800"/>
            <a:ext cx="31288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C</a:t>
            </a:r>
          </a:p>
        </p:txBody>
      </p:sp>
      <p:sp>
        <p:nvSpPr>
          <p:cNvPr id="40" name="Line 11"/>
          <p:cNvSpPr>
            <a:spLocks noChangeShapeType="1"/>
          </p:cNvSpPr>
          <p:nvPr/>
        </p:nvSpPr>
        <p:spPr bwMode="auto">
          <a:xfrm>
            <a:off x="5076825" y="2387600"/>
            <a:ext cx="3429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7781925" y="229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auto">
          <a:xfrm>
            <a:off x="6618636" y="2082800"/>
            <a:ext cx="389828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-B</a:t>
            </a: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flipH="1">
            <a:off x="7800975" y="2298700"/>
            <a:ext cx="228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Line 15"/>
          <p:cNvSpPr>
            <a:spLocks noChangeShapeType="1"/>
          </p:cNvSpPr>
          <p:nvPr/>
        </p:nvSpPr>
        <p:spPr bwMode="auto">
          <a:xfrm>
            <a:off x="7496175" y="2298700"/>
            <a:ext cx="2286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5476875" y="2298700"/>
            <a:ext cx="2286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 flipH="1">
            <a:off x="5781675" y="2298700"/>
            <a:ext cx="228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752475" y="2376488"/>
            <a:ext cx="2730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s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298097" y="2070100"/>
            <a:ext cx="318206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2753506" y="2374900"/>
            <a:ext cx="26196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t</a:t>
            </a: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3266208" y="2070100"/>
            <a:ext cx="31288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C</a:t>
            </a:r>
          </a:p>
        </p:txBody>
      </p:sp>
      <p:sp>
        <p:nvSpPr>
          <p:cNvPr id="51" name="Text Box 22"/>
          <p:cNvSpPr txBox="1">
            <a:spLocks noChangeArrowheads="1"/>
          </p:cNvSpPr>
          <p:nvPr/>
        </p:nvSpPr>
        <p:spPr bwMode="auto">
          <a:xfrm>
            <a:off x="1786658" y="2070100"/>
            <a:ext cx="31288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52" name="Line 23"/>
          <p:cNvSpPr>
            <a:spLocks noChangeShapeType="1"/>
          </p:cNvSpPr>
          <p:nvPr/>
        </p:nvSpPr>
        <p:spPr bwMode="auto">
          <a:xfrm flipH="1">
            <a:off x="2930525" y="2298700"/>
            <a:ext cx="228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Line 24"/>
          <p:cNvSpPr>
            <a:spLocks noChangeShapeType="1"/>
          </p:cNvSpPr>
          <p:nvPr/>
        </p:nvSpPr>
        <p:spPr bwMode="auto">
          <a:xfrm>
            <a:off x="2625725" y="2298700"/>
            <a:ext cx="2286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4" name="Line 25"/>
          <p:cNvSpPr>
            <a:spLocks noChangeShapeType="1"/>
          </p:cNvSpPr>
          <p:nvPr/>
        </p:nvSpPr>
        <p:spPr bwMode="auto">
          <a:xfrm>
            <a:off x="606425" y="2298700"/>
            <a:ext cx="2286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" name="Line 26"/>
          <p:cNvSpPr>
            <a:spLocks noChangeShapeType="1"/>
          </p:cNvSpPr>
          <p:nvPr/>
        </p:nvSpPr>
        <p:spPr bwMode="auto">
          <a:xfrm flipH="1">
            <a:off x="911225" y="2298700"/>
            <a:ext cx="228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6" name="Line 27"/>
          <p:cNvSpPr>
            <a:spLocks noChangeShapeType="1"/>
          </p:cNvSpPr>
          <p:nvPr/>
        </p:nvSpPr>
        <p:spPr bwMode="auto">
          <a:xfrm>
            <a:off x="2911475" y="229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" name="Line 28"/>
          <p:cNvSpPr>
            <a:spLocks noChangeShapeType="1"/>
          </p:cNvSpPr>
          <p:nvPr/>
        </p:nvSpPr>
        <p:spPr bwMode="auto">
          <a:xfrm>
            <a:off x="892175" y="229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29"/>
          <p:cNvSpPr>
            <a:spLocks noChangeShapeType="1"/>
          </p:cNvSpPr>
          <p:nvPr/>
        </p:nvSpPr>
        <p:spPr bwMode="auto">
          <a:xfrm>
            <a:off x="3829050" y="23749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9" name="Text Box 30"/>
          <p:cNvSpPr txBox="1">
            <a:spLocks noChangeArrowheads="1"/>
          </p:cNvSpPr>
          <p:nvPr/>
        </p:nvSpPr>
        <p:spPr bwMode="auto">
          <a:xfrm>
            <a:off x="3692525" y="1955800"/>
            <a:ext cx="103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Calibri"/>
                <a:cs typeface="Calibri"/>
              </a:rPr>
              <a:t>inversion</a:t>
            </a: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1447800" y="1219200"/>
            <a:ext cx="11114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Human</a:t>
            </a:r>
          </a:p>
        </p:txBody>
      </p:sp>
      <p:grpSp>
        <p:nvGrpSpPr>
          <p:cNvPr id="61" name="Group 32"/>
          <p:cNvGrpSpPr>
            <a:grpSpLocks/>
          </p:cNvGrpSpPr>
          <p:nvPr/>
        </p:nvGrpSpPr>
        <p:grpSpPr bwMode="auto">
          <a:xfrm>
            <a:off x="228600" y="4191000"/>
            <a:ext cx="8824913" cy="1158875"/>
            <a:chOff x="144" y="2640"/>
            <a:chExt cx="5559" cy="730"/>
          </a:xfrm>
        </p:grpSpPr>
        <p:sp>
          <p:nvSpPr>
            <p:cNvPr id="62" name="Freeform 33"/>
            <p:cNvSpPr>
              <a:spLocks/>
            </p:cNvSpPr>
            <p:nvPr/>
          </p:nvSpPr>
          <p:spPr bwMode="auto">
            <a:xfrm>
              <a:off x="3312" y="2936"/>
              <a:ext cx="288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3" name="Freeform 34"/>
            <p:cNvSpPr>
              <a:spLocks/>
            </p:cNvSpPr>
            <p:nvPr/>
          </p:nvSpPr>
          <p:spPr bwMode="auto">
            <a:xfrm>
              <a:off x="3900" y="2936"/>
              <a:ext cx="288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432" y="2840"/>
              <a:ext cx="1056" cy="24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624" y="2840"/>
              <a:ext cx="1344" cy="24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6" name="Text Box 37"/>
            <p:cNvSpPr txBox="1">
              <a:spLocks noChangeArrowheads="1"/>
            </p:cNvSpPr>
            <p:nvPr/>
          </p:nvSpPr>
          <p:spPr bwMode="auto">
            <a:xfrm>
              <a:off x="3358" y="3137"/>
              <a:ext cx="193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u</a:t>
              </a:r>
            </a:p>
          </p:txBody>
        </p:sp>
        <p:sp>
          <p:nvSpPr>
            <p:cNvPr id="67" name="Line 38"/>
            <p:cNvSpPr>
              <a:spLocks noChangeShapeType="1"/>
            </p:cNvSpPr>
            <p:nvPr/>
          </p:nvSpPr>
          <p:spPr bwMode="auto">
            <a:xfrm>
              <a:off x="3456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8" name="Text Box 39"/>
            <p:cNvSpPr txBox="1">
              <a:spLocks noChangeArrowheads="1"/>
            </p:cNvSpPr>
            <p:nvPr/>
          </p:nvSpPr>
          <p:spPr bwMode="auto">
            <a:xfrm>
              <a:off x="3082" y="2944"/>
              <a:ext cx="20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69" name="Text Box 40"/>
            <p:cNvSpPr txBox="1">
              <a:spLocks noChangeArrowheads="1"/>
            </p:cNvSpPr>
            <p:nvPr/>
          </p:nvSpPr>
          <p:spPr bwMode="auto">
            <a:xfrm>
              <a:off x="4183" y="2936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70" name="Line 41"/>
            <p:cNvSpPr>
              <a:spLocks noChangeShapeType="1"/>
            </p:cNvSpPr>
            <p:nvPr/>
          </p:nvSpPr>
          <p:spPr bwMode="auto">
            <a:xfrm flipH="1">
              <a:off x="4080" y="3080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1" name="Line 42"/>
            <p:cNvSpPr>
              <a:spLocks noChangeShapeType="1"/>
            </p:cNvSpPr>
            <p:nvPr/>
          </p:nvSpPr>
          <p:spPr bwMode="auto">
            <a:xfrm>
              <a:off x="3888" y="3080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2" name="Line 43"/>
            <p:cNvSpPr>
              <a:spLocks noChangeShapeType="1"/>
            </p:cNvSpPr>
            <p:nvPr/>
          </p:nvSpPr>
          <p:spPr bwMode="auto">
            <a:xfrm>
              <a:off x="3276" y="3080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3" name="Line 44"/>
            <p:cNvSpPr>
              <a:spLocks noChangeShapeType="1"/>
            </p:cNvSpPr>
            <p:nvPr/>
          </p:nvSpPr>
          <p:spPr bwMode="auto">
            <a:xfrm flipH="1">
              <a:off x="3468" y="3080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4" name="Text Box 45"/>
            <p:cNvSpPr txBox="1">
              <a:spLocks noChangeArrowheads="1"/>
            </p:cNvSpPr>
            <p:nvPr/>
          </p:nvSpPr>
          <p:spPr bwMode="auto">
            <a:xfrm>
              <a:off x="478" y="3129"/>
              <a:ext cx="193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u</a:t>
              </a:r>
            </a:p>
          </p:txBody>
        </p:sp>
        <p:sp>
          <p:nvSpPr>
            <p:cNvPr id="75" name="Text Box 46"/>
            <p:cNvSpPr txBox="1">
              <a:spLocks noChangeArrowheads="1"/>
            </p:cNvSpPr>
            <p:nvPr/>
          </p:nvSpPr>
          <p:spPr bwMode="auto">
            <a:xfrm>
              <a:off x="202" y="2936"/>
              <a:ext cx="20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76" name="Text Box 47"/>
            <p:cNvSpPr txBox="1">
              <a:spLocks noChangeArrowheads="1"/>
            </p:cNvSpPr>
            <p:nvPr/>
          </p:nvSpPr>
          <p:spPr bwMode="auto">
            <a:xfrm>
              <a:off x="5348" y="3128"/>
              <a:ext cx="22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77" name="Text Box 48"/>
            <p:cNvSpPr txBox="1">
              <a:spLocks noChangeArrowheads="1"/>
            </p:cNvSpPr>
            <p:nvPr/>
          </p:nvSpPr>
          <p:spPr bwMode="auto">
            <a:xfrm>
              <a:off x="3675" y="2936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78" name="Line 49"/>
            <p:cNvSpPr>
              <a:spLocks noChangeShapeType="1"/>
            </p:cNvSpPr>
            <p:nvPr/>
          </p:nvSpPr>
          <p:spPr bwMode="auto">
            <a:xfrm>
              <a:off x="3456" y="3128"/>
              <a:ext cx="624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775" y="2936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80" name="Line 51"/>
            <p:cNvSpPr>
              <a:spLocks noChangeShapeType="1"/>
            </p:cNvSpPr>
            <p:nvPr/>
          </p:nvSpPr>
          <p:spPr bwMode="auto">
            <a:xfrm>
              <a:off x="396" y="3080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1" name="Line 52"/>
            <p:cNvSpPr>
              <a:spLocks noChangeShapeType="1"/>
            </p:cNvSpPr>
            <p:nvPr/>
          </p:nvSpPr>
          <p:spPr bwMode="auto">
            <a:xfrm flipH="1">
              <a:off x="588" y="3080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2" name="Line 53"/>
            <p:cNvSpPr>
              <a:spLocks noChangeShapeType="1"/>
            </p:cNvSpPr>
            <p:nvPr/>
          </p:nvSpPr>
          <p:spPr bwMode="auto">
            <a:xfrm>
              <a:off x="4832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3" name="Line 54"/>
            <p:cNvSpPr>
              <a:spLocks noChangeShapeType="1"/>
            </p:cNvSpPr>
            <p:nvPr/>
          </p:nvSpPr>
          <p:spPr bwMode="auto">
            <a:xfrm>
              <a:off x="576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4" name="Line 55"/>
            <p:cNvSpPr>
              <a:spLocks noChangeShapeType="1"/>
            </p:cNvSpPr>
            <p:nvPr/>
          </p:nvSpPr>
          <p:spPr bwMode="auto">
            <a:xfrm>
              <a:off x="2412" y="3128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5" name="Line 56"/>
            <p:cNvSpPr>
              <a:spLocks noChangeShapeType="1"/>
            </p:cNvSpPr>
            <p:nvPr/>
          </p:nvSpPr>
          <p:spPr bwMode="auto">
            <a:xfrm>
              <a:off x="3024" y="3128"/>
              <a:ext cx="432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6" name="Line 57"/>
            <p:cNvSpPr>
              <a:spLocks noChangeShapeType="1"/>
            </p:cNvSpPr>
            <p:nvPr/>
          </p:nvSpPr>
          <p:spPr bwMode="auto">
            <a:xfrm flipH="1">
              <a:off x="4080" y="3128"/>
              <a:ext cx="384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7" name="Line 58"/>
            <p:cNvSpPr>
              <a:spLocks noChangeShapeType="1"/>
            </p:cNvSpPr>
            <p:nvPr/>
          </p:nvSpPr>
          <p:spPr bwMode="auto">
            <a:xfrm>
              <a:off x="144" y="3128"/>
              <a:ext cx="816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8" name="Text Box 59"/>
            <p:cNvSpPr txBox="1">
              <a:spLocks noChangeArrowheads="1"/>
            </p:cNvSpPr>
            <p:nvPr/>
          </p:nvSpPr>
          <p:spPr bwMode="auto">
            <a:xfrm>
              <a:off x="4599" y="2936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89" name="Text Box 60"/>
            <p:cNvSpPr txBox="1">
              <a:spLocks noChangeArrowheads="1"/>
            </p:cNvSpPr>
            <p:nvPr/>
          </p:nvSpPr>
          <p:spPr bwMode="auto">
            <a:xfrm>
              <a:off x="5031" y="2936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90" name="Line 61"/>
            <p:cNvSpPr>
              <a:spLocks noChangeShapeType="1"/>
            </p:cNvSpPr>
            <p:nvPr/>
          </p:nvSpPr>
          <p:spPr bwMode="auto">
            <a:xfrm>
              <a:off x="4592" y="3128"/>
              <a:ext cx="1104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1" name="Text Box 62"/>
            <p:cNvSpPr txBox="1">
              <a:spLocks noChangeArrowheads="1"/>
            </p:cNvSpPr>
            <p:nvPr/>
          </p:nvSpPr>
          <p:spPr bwMode="auto">
            <a:xfrm>
              <a:off x="4736" y="3128"/>
              <a:ext cx="1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v</a:t>
              </a:r>
            </a:p>
          </p:txBody>
        </p:sp>
        <p:sp>
          <p:nvSpPr>
            <p:cNvPr id="92" name="Line 63"/>
            <p:cNvSpPr>
              <a:spLocks noChangeShapeType="1"/>
            </p:cNvSpPr>
            <p:nvPr/>
          </p:nvSpPr>
          <p:spPr bwMode="auto">
            <a:xfrm>
              <a:off x="4080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" name="Text Box 64"/>
            <p:cNvSpPr txBox="1">
              <a:spLocks noChangeArrowheads="1"/>
            </p:cNvSpPr>
            <p:nvPr/>
          </p:nvSpPr>
          <p:spPr bwMode="auto">
            <a:xfrm>
              <a:off x="5516" y="2936"/>
              <a:ext cx="18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E</a:t>
              </a:r>
            </a:p>
          </p:txBody>
        </p:sp>
        <p:sp>
          <p:nvSpPr>
            <p:cNvPr id="94" name="Line 65"/>
            <p:cNvSpPr>
              <a:spLocks noChangeShapeType="1"/>
            </p:cNvSpPr>
            <p:nvPr/>
          </p:nvSpPr>
          <p:spPr bwMode="auto">
            <a:xfrm>
              <a:off x="5456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5" name="Text Box 66"/>
            <p:cNvSpPr txBox="1">
              <a:spLocks noChangeArrowheads="1"/>
            </p:cNvSpPr>
            <p:nvPr/>
          </p:nvSpPr>
          <p:spPr bwMode="auto">
            <a:xfrm>
              <a:off x="1940" y="3128"/>
              <a:ext cx="22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96" name="Line 67"/>
            <p:cNvSpPr>
              <a:spLocks noChangeShapeType="1"/>
            </p:cNvSpPr>
            <p:nvPr/>
          </p:nvSpPr>
          <p:spPr bwMode="auto">
            <a:xfrm>
              <a:off x="1860" y="3080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7" name="Line 68"/>
            <p:cNvSpPr>
              <a:spLocks noChangeShapeType="1"/>
            </p:cNvSpPr>
            <p:nvPr/>
          </p:nvSpPr>
          <p:spPr bwMode="auto">
            <a:xfrm flipH="1">
              <a:off x="1440" y="3080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8" name="Line 69"/>
            <p:cNvSpPr>
              <a:spLocks noChangeShapeType="1"/>
            </p:cNvSpPr>
            <p:nvPr/>
          </p:nvSpPr>
          <p:spPr bwMode="auto">
            <a:xfrm>
              <a:off x="1392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9" name="Text Box 70"/>
            <p:cNvSpPr txBox="1">
              <a:spLocks noChangeArrowheads="1"/>
            </p:cNvSpPr>
            <p:nvPr/>
          </p:nvSpPr>
          <p:spPr bwMode="auto">
            <a:xfrm>
              <a:off x="1159" y="2936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100" name="Text Box 71"/>
            <p:cNvSpPr txBox="1">
              <a:spLocks noChangeArrowheads="1"/>
            </p:cNvSpPr>
            <p:nvPr/>
          </p:nvSpPr>
          <p:spPr bwMode="auto">
            <a:xfrm>
              <a:off x="1591" y="2936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01" name="Line 72"/>
            <p:cNvSpPr>
              <a:spLocks noChangeShapeType="1"/>
            </p:cNvSpPr>
            <p:nvPr/>
          </p:nvSpPr>
          <p:spPr bwMode="auto">
            <a:xfrm>
              <a:off x="1152" y="3128"/>
              <a:ext cx="1104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Text Box 73"/>
            <p:cNvSpPr txBox="1">
              <a:spLocks noChangeArrowheads="1"/>
            </p:cNvSpPr>
            <p:nvPr/>
          </p:nvSpPr>
          <p:spPr bwMode="auto">
            <a:xfrm>
              <a:off x="1248" y="3128"/>
              <a:ext cx="1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v</a:t>
              </a:r>
            </a:p>
          </p:txBody>
        </p:sp>
        <p:sp>
          <p:nvSpPr>
            <p:cNvPr id="103" name="Text Box 74"/>
            <p:cNvSpPr txBox="1">
              <a:spLocks noChangeArrowheads="1"/>
            </p:cNvSpPr>
            <p:nvPr/>
          </p:nvSpPr>
          <p:spPr bwMode="auto">
            <a:xfrm>
              <a:off x="2076" y="2936"/>
              <a:ext cx="18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E</a:t>
              </a:r>
            </a:p>
          </p:txBody>
        </p:sp>
        <p:sp>
          <p:nvSpPr>
            <p:cNvPr id="104" name="Line 75"/>
            <p:cNvSpPr>
              <a:spLocks noChangeShapeType="1"/>
            </p:cNvSpPr>
            <p:nvPr/>
          </p:nvSpPr>
          <p:spPr bwMode="auto">
            <a:xfrm>
              <a:off x="2016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5" name="Text Box 76"/>
            <p:cNvSpPr txBox="1">
              <a:spLocks noChangeArrowheads="1"/>
            </p:cNvSpPr>
            <p:nvPr/>
          </p:nvSpPr>
          <p:spPr bwMode="auto">
            <a:xfrm>
              <a:off x="2260" y="2640"/>
              <a:ext cx="89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Calibri"/>
                  <a:cs typeface="Calibri"/>
                </a:rPr>
                <a:t>duplication/</a:t>
              </a:r>
            </a:p>
            <a:p>
              <a:r>
                <a:rPr lang="en-US">
                  <a:latin typeface="Calibri"/>
                  <a:cs typeface="Calibri"/>
                </a:rPr>
                <a:t>transposition</a:t>
              </a:r>
            </a:p>
          </p:txBody>
        </p:sp>
      </p:grpSp>
      <p:sp>
        <p:nvSpPr>
          <p:cNvPr id="106" name="Text Box 100"/>
          <p:cNvSpPr txBox="1">
            <a:spLocks noChangeArrowheads="1"/>
          </p:cNvSpPr>
          <p:nvPr/>
        </p:nvSpPr>
        <p:spPr bwMode="auto">
          <a:xfrm>
            <a:off x="6432550" y="1219200"/>
            <a:ext cx="10274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Tumor</a:t>
            </a:r>
          </a:p>
        </p:txBody>
      </p:sp>
      <p:sp>
        <p:nvSpPr>
          <p:cNvPr id="107" name="Line 101"/>
          <p:cNvSpPr>
            <a:spLocks noChangeShapeType="1"/>
          </p:cNvSpPr>
          <p:nvPr/>
        </p:nvSpPr>
        <p:spPr bwMode="auto">
          <a:xfrm>
            <a:off x="228600" y="2362200"/>
            <a:ext cx="3429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8" name="Line 102"/>
          <p:cNvSpPr>
            <a:spLocks noChangeShapeType="1"/>
          </p:cNvSpPr>
          <p:nvPr/>
        </p:nvSpPr>
        <p:spPr bwMode="auto">
          <a:xfrm>
            <a:off x="1295400" y="2362200"/>
            <a:ext cx="381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9" name="Line 103"/>
          <p:cNvSpPr>
            <a:spLocks noChangeShapeType="1"/>
          </p:cNvSpPr>
          <p:nvPr/>
        </p:nvSpPr>
        <p:spPr bwMode="auto">
          <a:xfrm flipH="1">
            <a:off x="6948488" y="2387600"/>
            <a:ext cx="381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110" name="Group 104"/>
          <p:cNvGrpSpPr>
            <a:grpSpLocks/>
          </p:cNvGrpSpPr>
          <p:nvPr/>
        </p:nvGrpSpPr>
        <p:grpSpPr bwMode="auto">
          <a:xfrm>
            <a:off x="209550" y="3213102"/>
            <a:ext cx="8296275" cy="839788"/>
            <a:chOff x="132" y="2024"/>
            <a:chExt cx="5226" cy="529"/>
          </a:xfrm>
        </p:grpSpPr>
        <p:sp>
          <p:nvSpPr>
            <p:cNvPr id="111" name="Freeform 105"/>
            <p:cNvSpPr>
              <a:spLocks/>
            </p:cNvSpPr>
            <p:nvPr/>
          </p:nvSpPr>
          <p:spPr bwMode="auto">
            <a:xfrm>
              <a:off x="3534" y="2120"/>
              <a:ext cx="288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Freeform 106"/>
            <p:cNvSpPr>
              <a:spLocks/>
            </p:cNvSpPr>
            <p:nvPr/>
          </p:nvSpPr>
          <p:spPr bwMode="auto">
            <a:xfrm>
              <a:off x="4782" y="2120"/>
              <a:ext cx="288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Freeform 107"/>
            <p:cNvSpPr>
              <a:spLocks/>
            </p:cNvSpPr>
            <p:nvPr/>
          </p:nvSpPr>
          <p:spPr bwMode="auto">
            <a:xfrm>
              <a:off x="420" y="2024"/>
              <a:ext cx="1248" cy="24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4" name="Freeform 108"/>
            <p:cNvSpPr>
              <a:spLocks/>
            </p:cNvSpPr>
            <p:nvPr/>
          </p:nvSpPr>
          <p:spPr bwMode="auto">
            <a:xfrm>
              <a:off x="612" y="2024"/>
              <a:ext cx="1344" cy="24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5" name="Text Box 109"/>
            <p:cNvSpPr txBox="1">
              <a:spLocks noChangeArrowheads="1"/>
            </p:cNvSpPr>
            <p:nvPr/>
          </p:nvSpPr>
          <p:spPr bwMode="auto">
            <a:xfrm>
              <a:off x="3590" y="2321"/>
              <a:ext cx="1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16" name="Line 110"/>
            <p:cNvSpPr>
              <a:spLocks noChangeShapeType="1"/>
            </p:cNvSpPr>
            <p:nvPr/>
          </p:nvSpPr>
          <p:spPr bwMode="auto">
            <a:xfrm>
              <a:off x="3678" y="226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7" name="Text Box 111"/>
            <p:cNvSpPr txBox="1">
              <a:spLocks noChangeArrowheads="1"/>
            </p:cNvSpPr>
            <p:nvPr/>
          </p:nvSpPr>
          <p:spPr bwMode="auto">
            <a:xfrm>
              <a:off x="3304" y="2128"/>
              <a:ext cx="20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8" name="Text Box 112"/>
            <p:cNvSpPr txBox="1">
              <a:spLocks noChangeArrowheads="1"/>
            </p:cNvSpPr>
            <p:nvPr/>
          </p:nvSpPr>
          <p:spPr bwMode="auto">
            <a:xfrm>
              <a:off x="4850" y="2320"/>
              <a:ext cx="165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t</a:t>
              </a:r>
            </a:p>
          </p:txBody>
        </p:sp>
        <p:sp>
          <p:nvSpPr>
            <p:cNvPr id="119" name="Line 113"/>
            <p:cNvSpPr>
              <a:spLocks noChangeShapeType="1"/>
            </p:cNvSpPr>
            <p:nvPr/>
          </p:nvSpPr>
          <p:spPr bwMode="auto">
            <a:xfrm>
              <a:off x="4926" y="226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0" name="Text Box 114"/>
            <p:cNvSpPr txBox="1">
              <a:spLocks noChangeArrowheads="1"/>
            </p:cNvSpPr>
            <p:nvPr/>
          </p:nvSpPr>
          <p:spPr bwMode="auto">
            <a:xfrm>
              <a:off x="4529" y="2120"/>
              <a:ext cx="24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-B</a:t>
              </a:r>
            </a:p>
          </p:txBody>
        </p:sp>
        <p:sp>
          <p:nvSpPr>
            <p:cNvPr id="121" name="Line 115"/>
            <p:cNvSpPr>
              <a:spLocks noChangeShapeType="1"/>
            </p:cNvSpPr>
            <p:nvPr/>
          </p:nvSpPr>
          <p:spPr bwMode="auto">
            <a:xfrm flipH="1">
              <a:off x="4962" y="2264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2" name="Line 116"/>
            <p:cNvSpPr>
              <a:spLocks noChangeShapeType="1"/>
            </p:cNvSpPr>
            <p:nvPr/>
          </p:nvSpPr>
          <p:spPr bwMode="auto">
            <a:xfrm>
              <a:off x="4770" y="2264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3" name="Line 117"/>
            <p:cNvSpPr>
              <a:spLocks noChangeShapeType="1"/>
            </p:cNvSpPr>
            <p:nvPr/>
          </p:nvSpPr>
          <p:spPr bwMode="auto">
            <a:xfrm>
              <a:off x="3498" y="2264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4" name="Line 118"/>
            <p:cNvSpPr>
              <a:spLocks noChangeShapeType="1"/>
            </p:cNvSpPr>
            <p:nvPr/>
          </p:nvSpPr>
          <p:spPr bwMode="auto">
            <a:xfrm flipH="1">
              <a:off x="3690" y="2264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5" name="Text Box 119"/>
            <p:cNvSpPr txBox="1">
              <a:spLocks noChangeArrowheads="1"/>
            </p:cNvSpPr>
            <p:nvPr/>
          </p:nvSpPr>
          <p:spPr bwMode="auto">
            <a:xfrm>
              <a:off x="476" y="2313"/>
              <a:ext cx="1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6" name="Text Box 120"/>
            <p:cNvSpPr txBox="1">
              <a:spLocks noChangeArrowheads="1"/>
            </p:cNvSpPr>
            <p:nvPr/>
          </p:nvSpPr>
          <p:spPr bwMode="auto">
            <a:xfrm>
              <a:off x="190" y="2120"/>
              <a:ext cx="20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7" name="Text Box 121"/>
            <p:cNvSpPr txBox="1">
              <a:spLocks noChangeArrowheads="1"/>
            </p:cNvSpPr>
            <p:nvPr/>
          </p:nvSpPr>
          <p:spPr bwMode="auto">
            <a:xfrm>
              <a:off x="1736" y="2312"/>
              <a:ext cx="165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t</a:t>
              </a:r>
            </a:p>
          </p:txBody>
        </p:sp>
        <p:sp>
          <p:nvSpPr>
            <p:cNvPr id="128" name="Text Box 122"/>
            <p:cNvSpPr txBox="1">
              <a:spLocks noChangeArrowheads="1"/>
            </p:cNvSpPr>
            <p:nvPr/>
          </p:nvSpPr>
          <p:spPr bwMode="auto">
            <a:xfrm>
              <a:off x="3929" y="2120"/>
              <a:ext cx="24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-C</a:t>
              </a:r>
            </a:p>
          </p:txBody>
        </p:sp>
        <p:sp>
          <p:nvSpPr>
            <p:cNvPr id="129" name="Line 123"/>
            <p:cNvSpPr>
              <a:spLocks noChangeShapeType="1"/>
            </p:cNvSpPr>
            <p:nvPr/>
          </p:nvSpPr>
          <p:spPr bwMode="auto">
            <a:xfrm>
              <a:off x="3678" y="2312"/>
              <a:ext cx="624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0" name="Text Box 124"/>
            <p:cNvSpPr txBox="1">
              <a:spLocks noChangeArrowheads="1"/>
            </p:cNvSpPr>
            <p:nvPr/>
          </p:nvSpPr>
          <p:spPr bwMode="auto">
            <a:xfrm>
              <a:off x="763" y="2120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131" name="Line 125"/>
            <p:cNvSpPr>
              <a:spLocks noChangeShapeType="1"/>
            </p:cNvSpPr>
            <p:nvPr/>
          </p:nvSpPr>
          <p:spPr bwMode="auto">
            <a:xfrm flipH="1">
              <a:off x="1848" y="2264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2" name="Line 126"/>
            <p:cNvSpPr>
              <a:spLocks noChangeShapeType="1"/>
            </p:cNvSpPr>
            <p:nvPr/>
          </p:nvSpPr>
          <p:spPr bwMode="auto">
            <a:xfrm>
              <a:off x="1656" y="2264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3" name="Line 127"/>
            <p:cNvSpPr>
              <a:spLocks noChangeShapeType="1"/>
            </p:cNvSpPr>
            <p:nvPr/>
          </p:nvSpPr>
          <p:spPr bwMode="auto">
            <a:xfrm>
              <a:off x="384" y="2264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4" name="Line 128"/>
            <p:cNvSpPr>
              <a:spLocks noChangeShapeType="1"/>
            </p:cNvSpPr>
            <p:nvPr/>
          </p:nvSpPr>
          <p:spPr bwMode="auto">
            <a:xfrm flipH="1">
              <a:off x="576" y="2264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5" name="Line 129"/>
            <p:cNvSpPr>
              <a:spLocks noChangeShapeType="1"/>
            </p:cNvSpPr>
            <p:nvPr/>
          </p:nvSpPr>
          <p:spPr bwMode="auto">
            <a:xfrm>
              <a:off x="1836" y="226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6" name="Line 130"/>
            <p:cNvSpPr>
              <a:spLocks noChangeShapeType="1"/>
            </p:cNvSpPr>
            <p:nvPr/>
          </p:nvSpPr>
          <p:spPr bwMode="auto">
            <a:xfrm>
              <a:off x="564" y="226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7" name="Line 131"/>
            <p:cNvSpPr>
              <a:spLocks noChangeShapeType="1"/>
            </p:cNvSpPr>
            <p:nvPr/>
          </p:nvSpPr>
          <p:spPr bwMode="auto">
            <a:xfrm>
              <a:off x="2412" y="2312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8" name="Text Box 132"/>
            <p:cNvSpPr txBox="1">
              <a:spLocks noChangeArrowheads="1"/>
            </p:cNvSpPr>
            <p:nvPr/>
          </p:nvSpPr>
          <p:spPr bwMode="auto">
            <a:xfrm>
              <a:off x="5097" y="2120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39" name="Line 133"/>
            <p:cNvSpPr>
              <a:spLocks noChangeShapeType="1"/>
            </p:cNvSpPr>
            <p:nvPr/>
          </p:nvSpPr>
          <p:spPr bwMode="auto">
            <a:xfrm>
              <a:off x="3246" y="2312"/>
              <a:ext cx="432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0" name="Line 134"/>
            <p:cNvSpPr>
              <a:spLocks noChangeShapeType="1"/>
            </p:cNvSpPr>
            <p:nvPr/>
          </p:nvSpPr>
          <p:spPr bwMode="auto">
            <a:xfrm flipH="1">
              <a:off x="4542" y="2312"/>
              <a:ext cx="384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1" name="Line 135"/>
            <p:cNvSpPr>
              <a:spLocks noChangeShapeType="1"/>
            </p:cNvSpPr>
            <p:nvPr/>
          </p:nvSpPr>
          <p:spPr bwMode="auto">
            <a:xfrm>
              <a:off x="132" y="2312"/>
              <a:ext cx="816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2" name="Line 136"/>
            <p:cNvSpPr>
              <a:spLocks noChangeShapeType="1"/>
            </p:cNvSpPr>
            <p:nvPr/>
          </p:nvSpPr>
          <p:spPr bwMode="auto">
            <a:xfrm>
              <a:off x="4926" y="2312"/>
              <a:ext cx="432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" name="Text Box 137"/>
            <p:cNvSpPr txBox="1">
              <a:spLocks noChangeArrowheads="1"/>
            </p:cNvSpPr>
            <p:nvPr/>
          </p:nvSpPr>
          <p:spPr bwMode="auto">
            <a:xfrm>
              <a:off x="1291" y="2120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144" name="Text Box 138"/>
            <p:cNvSpPr txBox="1">
              <a:spLocks noChangeArrowheads="1"/>
            </p:cNvSpPr>
            <p:nvPr/>
          </p:nvSpPr>
          <p:spPr bwMode="auto">
            <a:xfrm>
              <a:off x="2055" y="2120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45" name="Line 139"/>
            <p:cNvSpPr>
              <a:spLocks noChangeShapeType="1"/>
            </p:cNvSpPr>
            <p:nvPr/>
          </p:nvSpPr>
          <p:spPr bwMode="auto">
            <a:xfrm>
              <a:off x="1236" y="2312"/>
              <a:ext cx="1008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6" name="Text Box 140"/>
            <p:cNvSpPr txBox="1">
              <a:spLocks noChangeArrowheads="1"/>
            </p:cNvSpPr>
            <p:nvPr/>
          </p:nvSpPr>
          <p:spPr bwMode="auto">
            <a:xfrm>
              <a:off x="2222" y="2048"/>
              <a:ext cx="89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Calibri"/>
                  <a:cs typeface="Calibri"/>
                </a:rPr>
                <a:t>translocation</a:t>
              </a:r>
            </a:p>
          </p:txBody>
        </p:sp>
        <p:sp>
          <p:nvSpPr>
            <p:cNvPr id="147" name="Line 141"/>
            <p:cNvSpPr>
              <a:spLocks noChangeShapeType="1"/>
            </p:cNvSpPr>
            <p:nvPr/>
          </p:nvSpPr>
          <p:spPr bwMode="auto">
            <a:xfrm>
              <a:off x="643" y="2313"/>
              <a:ext cx="240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8" name="Line 142"/>
            <p:cNvSpPr>
              <a:spLocks noChangeShapeType="1"/>
            </p:cNvSpPr>
            <p:nvPr/>
          </p:nvSpPr>
          <p:spPr bwMode="auto">
            <a:xfrm flipH="1">
              <a:off x="4676" y="2312"/>
              <a:ext cx="240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49" name="Line 143"/>
          <p:cNvSpPr>
            <a:spLocks noChangeShapeType="1"/>
          </p:cNvSpPr>
          <p:nvPr/>
        </p:nvSpPr>
        <p:spPr bwMode="auto">
          <a:xfrm>
            <a:off x="1981200" y="2362200"/>
            <a:ext cx="381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0" name="Line 144"/>
          <p:cNvSpPr>
            <a:spLocks noChangeShapeType="1"/>
          </p:cNvSpPr>
          <p:nvPr/>
        </p:nvSpPr>
        <p:spPr bwMode="auto">
          <a:xfrm flipH="1">
            <a:off x="6296025" y="2387600"/>
            <a:ext cx="381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5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b="1" dirty="0" smtClean="0"/>
              <a:t>banana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04828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0378" y="28824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44678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39879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b="1" dirty="0" smtClean="0"/>
              <a:t>banana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2385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0378" y="28824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44678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39879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5" name="Oval 14"/>
          <p:cNvSpPr/>
          <p:nvPr/>
        </p:nvSpPr>
        <p:spPr>
          <a:xfrm>
            <a:off x="2438401" y="350222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6" name="Straight Connector 15"/>
          <p:cNvCxnSpPr>
            <a:endCxn id="15" idx="0"/>
          </p:cNvCxnSpPr>
          <p:nvPr/>
        </p:nvCxnSpPr>
        <p:spPr>
          <a:xfrm>
            <a:off x="2552700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39879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b="1" dirty="0" smtClean="0"/>
              <a:t>banana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409557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0378" y="28824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44678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39879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Oval 13"/>
          <p:cNvSpPr/>
          <p:nvPr/>
        </p:nvSpPr>
        <p:spPr>
          <a:xfrm>
            <a:off x="2438401" y="422010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2438401" y="350222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6" name="Straight Connector 15"/>
          <p:cNvCxnSpPr>
            <a:endCxn id="15" idx="0"/>
          </p:cNvCxnSpPr>
          <p:nvPr/>
        </p:nvCxnSpPr>
        <p:spPr>
          <a:xfrm>
            <a:off x="2552700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14" idx="0"/>
          </p:cNvCxnSpPr>
          <p:nvPr/>
        </p:nvCxnSpPr>
        <p:spPr>
          <a:xfrm>
            <a:off x="2552701" y="373082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39879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9879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b="1" dirty="0" smtClean="0"/>
              <a:t>banana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354383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0378" y="28824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44678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39879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Oval 13"/>
          <p:cNvSpPr/>
          <p:nvPr/>
        </p:nvSpPr>
        <p:spPr>
          <a:xfrm>
            <a:off x="2438401" y="422010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2438401" y="350222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6" name="Straight Connector 15"/>
          <p:cNvCxnSpPr>
            <a:endCxn id="15" idx="0"/>
          </p:cNvCxnSpPr>
          <p:nvPr/>
        </p:nvCxnSpPr>
        <p:spPr>
          <a:xfrm>
            <a:off x="2552700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14" idx="0"/>
          </p:cNvCxnSpPr>
          <p:nvPr/>
        </p:nvCxnSpPr>
        <p:spPr>
          <a:xfrm>
            <a:off x="2552701" y="373082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39879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9879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0" name="Oval 19"/>
          <p:cNvSpPr/>
          <p:nvPr/>
        </p:nvSpPr>
        <p:spPr>
          <a:xfrm>
            <a:off x="2438401" y="48372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2" name="Straight Connector 21"/>
          <p:cNvCxnSpPr>
            <a:endCxn id="20" idx="0"/>
          </p:cNvCxnSpPr>
          <p:nvPr/>
        </p:nvCxnSpPr>
        <p:spPr>
          <a:xfrm>
            <a:off x="2552700" y="445924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39879" y="446793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b="1" dirty="0" smtClean="0"/>
              <a:t>banana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15074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019299" y="28824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019298" y="15579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133598" y="807424"/>
            <a:ext cx="41910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019299" y="21645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133598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133599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1979506" y="9906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828800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1828800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" name="Oval 14"/>
          <p:cNvSpPr/>
          <p:nvPr/>
        </p:nvSpPr>
        <p:spPr>
          <a:xfrm>
            <a:off x="2857498" y="15462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2514600" y="1154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3" name="Straight Connector 22"/>
          <p:cNvCxnSpPr>
            <a:endCxn id="15" idx="0"/>
          </p:cNvCxnSpPr>
          <p:nvPr/>
        </p:nvCxnSpPr>
        <p:spPr>
          <a:xfrm>
            <a:off x="2634394" y="807424"/>
            <a:ext cx="337404" cy="73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021649" y="42201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2021649" y="35022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" name="Straight Connector 31"/>
          <p:cNvCxnSpPr>
            <a:endCxn id="31" idx="0"/>
          </p:cNvCxnSpPr>
          <p:nvPr/>
        </p:nvCxnSpPr>
        <p:spPr>
          <a:xfrm>
            <a:off x="2135948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1" idx="4"/>
            <a:endCxn id="30" idx="0"/>
          </p:cNvCxnSpPr>
          <p:nvPr/>
        </p:nvCxnSpPr>
        <p:spPr>
          <a:xfrm>
            <a:off x="2135949" y="3730823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23127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23127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6" name="Oval 35"/>
          <p:cNvSpPr/>
          <p:nvPr/>
        </p:nvSpPr>
        <p:spPr>
          <a:xfrm>
            <a:off x="2021649" y="48372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2135948" y="4459245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23127" y="446793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b="1" dirty="0" smtClean="0"/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and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39508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019299" y="28824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019298" y="15579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133598" y="807424"/>
            <a:ext cx="41910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019299" y="21645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133598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133599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1979506" y="9906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828800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1828800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" name="Oval 14"/>
          <p:cNvSpPr/>
          <p:nvPr/>
        </p:nvSpPr>
        <p:spPr>
          <a:xfrm>
            <a:off x="2857498" y="15462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Oval 15"/>
          <p:cNvSpPr/>
          <p:nvPr/>
        </p:nvSpPr>
        <p:spPr>
          <a:xfrm>
            <a:off x="2857499" y="21528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2971798" y="17748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1154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7000" y="17835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3" name="Straight Connector 22"/>
          <p:cNvCxnSpPr>
            <a:endCxn id="15" idx="0"/>
          </p:cNvCxnSpPr>
          <p:nvPr/>
        </p:nvCxnSpPr>
        <p:spPr>
          <a:xfrm>
            <a:off x="2634394" y="807424"/>
            <a:ext cx="337404" cy="73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1649" y="42201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21649" y="35022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" name="Straight Connector 25"/>
          <p:cNvCxnSpPr>
            <a:endCxn id="25" idx="0"/>
          </p:cNvCxnSpPr>
          <p:nvPr/>
        </p:nvCxnSpPr>
        <p:spPr>
          <a:xfrm>
            <a:off x="2135948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5" idx="4"/>
            <a:endCxn id="24" idx="0"/>
          </p:cNvCxnSpPr>
          <p:nvPr/>
        </p:nvCxnSpPr>
        <p:spPr>
          <a:xfrm>
            <a:off x="2135949" y="3730823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23127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3127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0" name="Oval 29"/>
          <p:cNvSpPr/>
          <p:nvPr/>
        </p:nvSpPr>
        <p:spPr>
          <a:xfrm>
            <a:off x="2021649" y="48372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Straight Connector 30"/>
          <p:cNvCxnSpPr>
            <a:endCxn id="30" idx="0"/>
          </p:cNvCxnSpPr>
          <p:nvPr/>
        </p:nvCxnSpPr>
        <p:spPr>
          <a:xfrm>
            <a:off x="2135948" y="4459245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23127" y="446793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b="1" dirty="0" smtClean="0"/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and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394980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019299" y="28824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019298" y="15579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133598" y="807424"/>
            <a:ext cx="41910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019299" y="21645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133598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133599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1979506" y="9906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828800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1828800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" name="Oval 13"/>
          <p:cNvSpPr/>
          <p:nvPr/>
        </p:nvSpPr>
        <p:spPr>
          <a:xfrm>
            <a:off x="2857499" y="28707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2857498" y="15462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Oval 15"/>
          <p:cNvSpPr/>
          <p:nvPr/>
        </p:nvSpPr>
        <p:spPr>
          <a:xfrm>
            <a:off x="2857499" y="21528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2971798" y="17748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6" idx="4"/>
            <a:endCxn id="14" idx="0"/>
          </p:cNvCxnSpPr>
          <p:nvPr/>
        </p:nvCxnSpPr>
        <p:spPr>
          <a:xfrm>
            <a:off x="2971799" y="23814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1154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7000" y="17835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7000" y="24414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3" name="Straight Connector 22"/>
          <p:cNvCxnSpPr>
            <a:endCxn id="15" idx="0"/>
          </p:cNvCxnSpPr>
          <p:nvPr/>
        </p:nvCxnSpPr>
        <p:spPr>
          <a:xfrm>
            <a:off x="2634394" y="807424"/>
            <a:ext cx="337404" cy="73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1649" y="42201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21649" y="35022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" name="Straight Connector 25"/>
          <p:cNvCxnSpPr>
            <a:endCxn id="25" idx="0"/>
          </p:cNvCxnSpPr>
          <p:nvPr/>
        </p:nvCxnSpPr>
        <p:spPr>
          <a:xfrm>
            <a:off x="2135948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5" idx="4"/>
            <a:endCxn id="24" idx="0"/>
          </p:cNvCxnSpPr>
          <p:nvPr/>
        </p:nvCxnSpPr>
        <p:spPr>
          <a:xfrm>
            <a:off x="2135949" y="3730823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23127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3127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0" name="Oval 29"/>
          <p:cNvSpPr/>
          <p:nvPr/>
        </p:nvSpPr>
        <p:spPr>
          <a:xfrm>
            <a:off x="2021649" y="48372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Straight Connector 30"/>
          <p:cNvCxnSpPr>
            <a:endCxn id="30" idx="0"/>
          </p:cNvCxnSpPr>
          <p:nvPr/>
        </p:nvCxnSpPr>
        <p:spPr>
          <a:xfrm>
            <a:off x="2135948" y="4459245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23127" y="446793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b="1" dirty="0" smtClean="0"/>
              <a:t>pan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and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65484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8" name="Straight Arrow Connector 7"/>
          <p:cNvCxnSpPr>
            <a:cxnSpLocks noChangeShapeType="1"/>
          </p:cNvCxnSpPr>
          <p:nvPr/>
        </p:nvCxnSpPr>
        <p:spPr bwMode="auto">
          <a:xfrm flipH="1">
            <a:off x="1600200" y="2971800"/>
            <a:ext cx="1905000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0249" name="Straight Arrow Connector 11"/>
          <p:cNvCxnSpPr>
            <a:cxnSpLocks noChangeShapeType="1"/>
          </p:cNvCxnSpPr>
          <p:nvPr/>
        </p:nvCxnSpPr>
        <p:spPr bwMode="auto">
          <a:xfrm>
            <a:off x="5791200" y="2971800"/>
            <a:ext cx="1981200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0250" name="Straight Arrow Connector 12"/>
          <p:cNvCxnSpPr>
            <a:cxnSpLocks noChangeShapeType="1"/>
          </p:cNvCxnSpPr>
          <p:nvPr/>
        </p:nvCxnSpPr>
        <p:spPr bwMode="auto">
          <a:xfrm>
            <a:off x="4619978" y="3691467"/>
            <a:ext cx="0" cy="762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-76200" y="228600"/>
            <a:ext cx="9296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16000" b="0" i="0" dirty="0" smtClean="0">
                <a:cs typeface="Arial" pitchFamily="34" charset="0"/>
              </a:rPr>
              <a:t>From Species to Personal Genomes</a:t>
            </a:r>
          </a:p>
          <a:p>
            <a:pPr fontAlgn="auto">
              <a:spcAft>
                <a:spcPts val="0"/>
              </a:spcAft>
            </a:pPr>
            <a:endParaRPr dirty="0"/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990600"/>
            <a:ext cx="2162412" cy="261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45355"/>
            <a:ext cx="2286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522" y="4545355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4545355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5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8401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438400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>
            <a:off x="2552700" y="807424"/>
            <a:ext cx="0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8401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52700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52701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84306" y="11551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2284306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84306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" name="Oval 23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>
            <a:stCxn id="25" idx="4"/>
            <a:endCxn id="26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4"/>
            <a:endCxn id="24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" name="Straight Connector 31"/>
          <p:cNvCxnSpPr>
            <a:endCxn id="25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438401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438401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>
            <a:off x="2552700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0" idx="4"/>
            <a:endCxn id="69" idx="0"/>
          </p:cNvCxnSpPr>
          <p:nvPr/>
        </p:nvCxnSpPr>
        <p:spPr>
          <a:xfrm>
            <a:off x="2552701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284306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284306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5" name="Oval 74"/>
          <p:cNvSpPr/>
          <p:nvPr/>
        </p:nvSpPr>
        <p:spPr>
          <a:xfrm>
            <a:off x="2438401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>
            <a:off x="2552700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284306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b="1" dirty="0" smtClean="0"/>
              <a:t>and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91702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Oval 61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438401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438400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>
            <a:off x="2552700" y="807424"/>
            <a:ext cx="0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438401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552700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552701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284306" y="11551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284306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84306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438401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438401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552700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552701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284306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84306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438401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552700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284306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b="1" dirty="0" smtClean="0"/>
              <a:t>and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13413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Oval 61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438401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438400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>
            <a:off x="2552700" y="807424"/>
            <a:ext cx="0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438401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552700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552701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284306" y="11551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284306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84306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438401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438401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552700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552701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284306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84306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438401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552700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284306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3" name="Oval 42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44" name="Straight Connector 43"/>
          <p:cNvCxnSpPr>
            <a:endCxn id="43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b="1" dirty="0" smtClean="0"/>
              <a:t>and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35962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Oval 61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3" name="Oval 42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44" name="Straight Connector 43"/>
          <p:cNvCxnSpPr>
            <a:endCxn id="43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b="1" dirty="0" smtClean="0"/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327236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4" name="Straight Connector 63"/>
          <p:cNvCxnSpPr>
            <a:endCxn id="6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3" name="Oval 92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4" name="Oval 93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95" name="Straight Connector 94"/>
          <p:cNvCxnSpPr>
            <a:stCxn id="93" idx="4"/>
            <a:endCxn id="94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9" name="Oval 98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00" name="Straight Connector 99"/>
          <p:cNvCxnSpPr>
            <a:endCxn id="99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618708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0" name="Oval 5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4" name="Straight Connector 63"/>
          <p:cNvCxnSpPr>
            <a:endCxn id="6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4"/>
            <a:endCxn id="4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3" name="Oval 92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4" name="Oval 93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95" name="Straight Connector 94"/>
          <p:cNvCxnSpPr>
            <a:stCxn id="93" idx="4"/>
            <a:endCxn id="94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9" name="Oval 98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00" name="Straight Connector 99"/>
          <p:cNvCxnSpPr>
            <a:endCxn id="99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34224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4" name="Straight Connector 63"/>
          <p:cNvCxnSpPr>
            <a:endCxn id="6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4"/>
            <a:endCxn id="4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4" name="Oval 93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95" name="Straight Connector 94"/>
          <p:cNvCxnSpPr>
            <a:stCxn id="93" idx="4"/>
            <a:endCxn id="94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Oval 98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00" name="Straight Connector 99"/>
          <p:cNvCxnSpPr>
            <a:endCxn id="99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901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4" name="Straight Connector 63"/>
          <p:cNvCxnSpPr>
            <a:endCxn id="6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4"/>
            <a:endCxn id="4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4" name="Oval 93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95" name="Straight Connector 94"/>
          <p:cNvCxnSpPr>
            <a:stCxn id="93" idx="4"/>
            <a:endCxn id="94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Oval 98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00" name="Straight Connector 99"/>
          <p:cNvCxnSpPr>
            <a:endCxn id="99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306987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1" name="Oval 60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Oval 61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stCxn id="62" idx="4"/>
            <a:endCxn id="50" idx="0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55434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19" name="Oval 11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0" name="Oval 11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1" name="Straight Connector 120"/>
          <p:cNvCxnSpPr>
            <a:stCxn id="119" idx="4"/>
            <a:endCxn id="12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2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26" name="Straight Connector 125"/>
          <p:cNvCxnSpPr>
            <a:stCxn id="12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40052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-76200" y="228600"/>
            <a:ext cx="9296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16000" b="0" i="0" dirty="0" smtClean="0">
                <a:cs typeface="Arial" pitchFamily="34" charset="0"/>
              </a:rPr>
              <a:t>From Species to Personal Genomes</a:t>
            </a:r>
          </a:p>
          <a:p>
            <a:pPr fontAlgn="auto">
              <a:spcAft>
                <a:spcPts val="0"/>
              </a:spcAft>
            </a:pPr>
            <a:endParaRPr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1419578"/>
            <a:ext cx="22860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1400" b="0" i="0" dirty="0" smtClean="0">
                <a:solidFill>
                  <a:srgbClr val="A6A6A6"/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sz="1400" b="1" i="0" dirty="0" smtClean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altLang="en-US" sz="1400" b="0" i="0" dirty="0" smtClean="0">
                <a:solidFill>
                  <a:srgbClr val="A6A6A6"/>
                </a:solidFill>
                <a:latin typeface="Courier"/>
                <a:cs typeface="Courier"/>
              </a:rPr>
              <a:t>ACATCGTAGCTACGATGCATTAGCAAGCTATCGATCGATCGATCGATTATCTACGATCGATCGATCGATCACTATACGAGCTACTACGTACGTACGATCGCG</a:t>
            </a:r>
            <a:r>
              <a:rPr lang="en-US" altLang="en-US" sz="1400" b="1" i="0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altLang="en-US" sz="1400" b="0" i="0" dirty="0" smtClean="0">
                <a:solidFill>
                  <a:srgbClr val="A6A6A6"/>
                </a:solidFill>
                <a:latin typeface="Courier"/>
                <a:cs typeface="Courier"/>
              </a:rPr>
              <a:t>GACTATTATCGACTACAGAT</a:t>
            </a:r>
            <a:r>
              <a:rPr lang="en-US" altLang="en-US" sz="1400" b="1" i="0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altLang="en-US" sz="1400" b="0" i="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AAACATGCTAGTACAACAGTATACATAGCTGCGGGATACGATTAGCTAATAGCTGACGATATCCGAT</a:t>
            </a:r>
            <a:endParaRPr lang="en-US" altLang="en-US" sz="1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505199" y="1419578"/>
            <a:ext cx="22860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1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sz="1400" b="1" i="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ACATCGTAGCTACGATGCATTAGCAAGCTATCGATCGATCGATCGATTATCTACGATCGATCGATCGATCACTATACGAGCTACTACGTACGTACGATCGCG</a:t>
            </a:r>
            <a:r>
              <a:rPr lang="en-US" altLang="en-US" sz="1400" b="1" i="0" dirty="0">
                <a:solidFill>
                  <a:srgbClr val="008000"/>
                </a:solidFill>
                <a:latin typeface="Courier"/>
                <a:cs typeface="Courier"/>
              </a:rPr>
              <a:t>T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GACTATTATCGACTACAGAT</a:t>
            </a:r>
            <a:r>
              <a:rPr lang="en-US" altLang="en-US" sz="1400" b="1" i="0" dirty="0">
                <a:solidFill>
                  <a:srgbClr val="008000"/>
                </a:solidFill>
                <a:latin typeface="Courier"/>
                <a:cs typeface="Courier"/>
              </a:rPr>
              <a:t>G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AAACATGCTAGTACAACAGTATACATAGCTGCGGGATACGATTAGCTAATAGCTGACGATATCCGAT</a:t>
            </a:r>
            <a:endParaRPr lang="en-US" altLang="en-US" sz="1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595531" y="1419578"/>
            <a:ext cx="22860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1400" b="0" i="0" dirty="0" smtClean="0">
                <a:solidFill>
                  <a:srgbClr val="A6A6A6"/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sz="1400" b="1" i="0" dirty="0" smtClean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altLang="en-US" sz="1400" b="0" i="0" dirty="0" smtClean="0">
                <a:solidFill>
                  <a:srgbClr val="A6A6A6"/>
                </a:solidFill>
                <a:latin typeface="Courier"/>
                <a:cs typeface="Courier"/>
              </a:rPr>
              <a:t>ACATCGTAGCTACGATGCATTAGCAAGCTATCGATCGATCGATCGATTATCTACGATCGATCGATCGATCACTATACGAGCTACTACGTACGTACGATCGCG</a:t>
            </a:r>
            <a:r>
              <a:rPr lang="en-US" altLang="en-US" sz="1400" b="1" i="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altLang="en-US" sz="1400" b="0" i="0" dirty="0" smtClean="0">
                <a:solidFill>
                  <a:srgbClr val="A6A6A6"/>
                </a:solidFill>
                <a:latin typeface="Courier"/>
                <a:cs typeface="Courier"/>
              </a:rPr>
              <a:t>GACTATTATCGACTACAGAT</a:t>
            </a:r>
            <a:r>
              <a:rPr lang="en-US" altLang="en-US" sz="1400" b="1" i="0" dirty="0" smtClean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altLang="en-US" sz="1400" b="0" i="0" dirty="0" smtClean="0">
                <a:solidFill>
                  <a:srgbClr val="A6A6A6"/>
                </a:solidFill>
                <a:latin typeface="Courier"/>
                <a:cs typeface="Courier"/>
              </a:rPr>
              <a:t>AAACATGCTAGTACAACAGTATACATAGCTGCGGGATACGATTAGCTAATAGCTGACGATATCCGAT</a:t>
            </a:r>
            <a:endParaRPr lang="en-US" altLang="en-US" sz="1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45355"/>
            <a:ext cx="2286000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522" y="4545355"/>
            <a:ext cx="22860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545355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8" name="Straight Connector 67"/>
          <p:cNvCxnSpPr>
            <a:endCxn id="7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9" name="Oval 7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Oval 7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81" name="Straight Connector 80"/>
          <p:cNvCxnSpPr>
            <a:stCxn id="79" idx="4"/>
            <a:endCxn id="8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7" name="Straight Connector 116"/>
          <p:cNvCxnSpPr>
            <a:stCxn id="8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92350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8" name="Straight Connector 67"/>
          <p:cNvCxnSpPr>
            <a:endCxn id="7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9" name="Oval 7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Oval 7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81" name="Straight Connector 80"/>
          <p:cNvCxnSpPr>
            <a:stCxn id="79" idx="4"/>
            <a:endCxn id="8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7" name="Straight Connector 116"/>
          <p:cNvCxnSpPr>
            <a:stCxn id="8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63034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8" name="Straight Connector 67"/>
          <p:cNvCxnSpPr>
            <a:endCxn id="7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Oval 7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81" name="Straight Connector 80"/>
          <p:cNvCxnSpPr>
            <a:stCxn id="79" idx="4"/>
            <a:endCxn id="8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7" name="Straight Connector 116"/>
          <p:cNvCxnSpPr>
            <a:stCxn id="8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958155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8" name="Straight Connector 67"/>
          <p:cNvCxnSpPr>
            <a:endCxn id="123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stCxn id="123" idx="4"/>
            <a:endCxn id="124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30" name="Straight Connector 129"/>
          <p:cNvCxnSpPr>
            <a:stCxn id="124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32" name="Oval 131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3" name="Straight Connector 132"/>
          <p:cNvCxnSpPr>
            <a:endCxn id="132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endCxn id="13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35" idx="4"/>
            <a:endCxn id="134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92612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1" name="Oval 80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endCxn id="81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>
            <a:endCxn id="11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4"/>
            <a:endCxn id="83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2" name="Oval 121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3" name="Straight Connector 122"/>
          <p:cNvCxnSpPr>
            <a:endCxn id="137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9" name="Straight Connector 128"/>
          <p:cNvCxnSpPr>
            <a:stCxn id="125" idx="4"/>
            <a:endCxn id="127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34" name="Oval 133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9" name="Straight Connector 138"/>
          <p:cNvCxnSpPr>
            <a:stCxn id="137" idx="4"/>
            <a:endCxn id="138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8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44" name="Straight Connector 143"/>
          <p:cNvCxnSpPr>
            <a:stCxn id="138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99511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1" name="Oval 80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endCxn id="81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>
            <a:endCxn id="11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4"/>
            <a:endCxn id="83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2" name="Oval 121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3" name="Straight Connector 122"/>
          <p:cNvCxnSpPr>
            <a:endCxn id="137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9" name="Straight Connector 128"/>
          <p:cNvCxnSpPr>
            <a:stCxn id="125" idx="4"/>
            <a:endCxn id="127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34" name="Oval 133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9" name="Straight Connector 138"/>
          <p:cNvCxnSpPr>
            <a:stCxn id="137" idx="4"/>
            <a:endCxn id="138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8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44" name="Straight Connector 143"/>
          <p:cNvCxnSpPr>
            <a:stCxn id="138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068413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24" name="Oval 12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12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8" name="Straight Connector 127"/>
          <p:cNvCxnSpPr>
            <a:endCxn id="12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7" idx="4"/>
            <a:endCxn id="12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4" name="Oval 133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4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1" name="Straight Connector 140"/>
          <p:cNvCxnSpPr>
            <a:stCxn id="137" idx="4"/>
            <a:endCxn id="139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6" name="Oval 14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1" name="Straight Connector 150"/>
          <p:cNvCxnSpPr>
            <a:stCxn id="149" idx="4"/>
            <a:endCxn id="15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5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56" name="Straight Connector 155"/>
          <p:cNvCxnSpPr>
            <a:stCxn id="15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402480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24" name="Oval 12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12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8" name="Straight Connector 127"/>
          <p:cNvCxnSpPr>
            <a:endCxn id="12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7" idx="4"/>
            <a:endCxn id="12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8" name="Oval 157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9" name="Straight Connector 158"/>
          <p:cNvCxnSpPr>
            <a:endCxn id="173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2" name="Straight Connector 161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5" name="Straight Connector 164"/>
          <p:cNvCxnSpPr>
            <a:stCxn id="161" idx="4"/>
            <a:endCxn id="163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70" name="Oval 169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5" name="Straight Connector 174"/>
          <p:cNvCxnSpPr>
            <a:stCxn id="173" idx="4"/>
            <a:endCxn id="174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174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80" name="Straight Connector 179"/>
          <p:cNvCxnSpPr>
            <a:stCxn id="174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300640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24" name="Oval 12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12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8" name="Straight Connector 127"/>
          <p:cNvCxnSpPr>
            <a:endCxn id="12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7" idx="4"/>
            <a:endCxn id="12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4" name="Oval 133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4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1" name="Straight Connector 140"/>
          <p:cNvCxnSpPr>
            <a:stCxn id="137" idx="4"/>
            <a:endCxn id="139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6" name="Oval 14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1" name="Straight Connector 150"/>
          <p:cNvCxnSpPr>
            <a:stCxn id="149" idx="4"/>
            <a:endCxn id="15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5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56" name="Straight Connector 155"/>
          <p:cNvCxnSpPr>
            <a:stCxn id="15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56263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24" name="Oval 12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12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8" name="Straight Connector 127"/>
          <p:cNvCxnSpPr>
            <a:endCxn id="12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7" idx="4"/>
            <a:endCxn id="12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4" name="Oval 133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4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1" name="Straight Connector 140"/>
          <p:cNvCxnSpPr>
            <a:stCxn id="137" idx="4"/>
            <a:endCxn id="139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6" name="Oval 14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1" name="Straight Connector 150"/>
          <p:cNvCxnSpPr>
            <a:stCxn id="149" idx="4"/>
            <a:endCxn id="15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5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56" name="Straight Connector 155"/>
          <p:cNvCxnSpPr>
            <a:stCxn id="15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8" name="TextBox 7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663412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Personal Genomics?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Nicholas Volker:</a:t>
            </a:r>
            <a:r>
              <a:rPr lang="en-US" sz="3200" dirty="0"/>
              <a:t> </a:t>
            </a:r>
            <a:r>
              <a:rPr lang="en-US" sz="3200" dirty="0" smtClean="0"/>
              <a:t>first</a:t>
            </a:r>
            <a:br>
              <a:rPr lang="en-US" sz="3200" dirty="0" smtClean="0"/>
            </a:br>
            <a:r>
              <a:rPr lang="en-US" sz="3200" dirty="0" smtClean="0"/>
              <a:t>person to have life</a:t>
            </a:r>
            <a:br>
              <a:rPr lang="en-US" sz="3200" dirty="0" smtClean="0"/>
            </a:br>
            <a:r>
              <a:rPr lang="en-US" sz="3200" dirty="0" smtClean="0"/>
              <a:t>saved by genome</a:t>
            </a:r>
            <a:br>
              <a:rPr lang="en-US" sz="3200" dirty="0" smtClean="0"/>
            </a:br>
            <a:r>
              <a:rPr lang="en-US" sz="3200" dirty="0" smtClean="0"/>
              <a:t>sequencing (2010).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Personal genomics can help</a:t>
            </a:r>
            <a:br>
              <a:rPr lang="en-US" sz="3200" dirty="0" smtClean="0"/>
            </a:br>
            <a:r>
              <a:rPr lang="en-US" sz="3200" dirty="0" smtClean="0"/>
              <a:t>us understand the genetic basis of diseases.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06" r="9206"/>
          <a:stretch/>
        </p:blipFill>
        <p:spPr>
          <a:xfrm>
            <a:off x="5638800" y="1371600"/>
            <a:ext cx="308994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7" name="Straight Connector 106"/>
          <p:cNvCxnSpPr>
            <a:endCxn id="93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5" idx="4"/>
            <a:endCxn id="124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2" name="Oval 131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3" name="Straight Connector 132"/>
          <p:cNvCxnSpPr>
            <a:endCxn id="147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9" name="Straight Connector 138"/>
          <p:cNvCxnSpPr>
            <a:stCxn id="135" idx="4"/>
            <a:endCxn id="137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4" name="Oval 143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9" name="Straight Connector 148"/>
          <p:cNvCxnSpPr>
            <a:stCxn id="147" idx="4"/>
            <a:endCxn id="148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8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54" name="Straight Connector 153"/>
          <p:cNvCxnSpPr>
            <a:stCxn id="148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8" name="TextBox 7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 smtClean="0">
                <a:solidFill>
                  <a:srgbClr val="000000"/>
                </a:solidFill>
              </a:rPr>
              <a:t>ananas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0638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7" name="Straight Connector 106"/>
          <p:cNvCxnSpPr>
            <a:endCxn id="93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5" idx="4"/>
            <a:endCxn id="124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2" name="Oval 131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3" name="Straight Connector 132"/>
          <p:cNvCxnSpPr>
            <a:endCxn id="147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9" name="Straight Connector 138"/>
          <p:cNvCxnSpPr>
            <a:stCxn id="135" idx="4"/>
            <a:endCxn id="137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4" name="Oval 143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9" name="Straight Connector 148"/>
          <p:cNvCxnSpPr>
            <a:stCxn id="147" idx="4"/>
            <a:endCxn id="148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8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54" name="Straight Connector 153"/>
          <p:cNvCxnSpPr>
            <a:stCxn id="148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 smtClean="0">
                <a:solidFill>
                  <a:srgbClr val="000000"/>
                </a:solidFill>
              </a:rPr>
              <a:t>ananas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96502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4" name="Oval 13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3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endCxn id="13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3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 smtClean="0">
                <a:solidFill>
                  <a:srgbClr val="000000"/>
                </a:solidFill>
              </a:rPr>
              <a:t>ananas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04448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34" name="Oval 13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3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endCxn id="13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3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 smtClean="0">
                <a:solidFill>
                  <a:srgbClr val="000000"/>
                </a:solidFill>
              </a:rPr>
              <a:t>ananas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95434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34" name="Oval 13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3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endCxn id="13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3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 smtClean="0">
                <a:solidFill>
                  <a:srgbClr val="000000"/>
                </a:solidFill>
              </a:rPr>
              <a:t>ananas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35562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34" name="Oval 13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3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endCxn id="13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3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 smtClean="0">
                <a:solidFill>
                  <a:srgbClr val="000000"/>
                </a:solidFill>
              </a:rPr>
              <a:t>ananas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59003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rgbClr val="000000"/>
                </a:solidFill>
              </a:rPr>
              <a:t>ananas</a:t>
            </a:r>
            <a:endParaRPr lang="en-US" sz="3600" dirty="0" smtClean="0">
              <a:solidFill>
                <a:srgbClr val="000000"/>
              </a:solidFill>
            </a:endParaRPr>
          </a:p>
          <a:p>
            <a:r>
              <a:rPr lang="en-US" sz="3600" b="1" dirty="0" smtClean="0">
                <a:solidFill>
                  <a:srgbClr val="000000"/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256482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rgbClr val="000000"/>
                </a:solidFill>
              </a:rPr>
              <a:t>ananas</a:t>
            </a:r>
            <a:endParaRPr lang="en-US" sz="3600" dirty="0" smtClean="0">
              <a:solidFill>
                <a:srgbClr val="000000"/>
              </a:solidFill>
            </a:endParaRPr>
          </a:p>
          <a:p>
            <a:r>
              <a:rPr lang="en-US" sz="3600" b="1" dirty="0" smtClean="0">
                <a:solidFill>
                  <a:srgbClr val="000000"/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428143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4191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4191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4191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4305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4305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000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000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752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27306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657601" y="28996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stCxn id="110" idx="5"/>
          </p:cNvCxnSpPr>
          <p:nvPr/>
        </p:nvCxnSpPr>
        <p:spPr>
          <a:xfrm>
            <a:off x="3243122" y="2376894"/>
            <a:ext cx="528779" cy="51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259468" y="254313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rgbClr val="000000"/>
                </a:solidFill>
              </a:rPr>
              <a:t>ananas</a:t>
            </a:r>
            <a:endParaRPr lang="en-US" sz="3600" dirty="0" smtClean="0">
              <a:solidFill>
                <a:srgbClr val="000000"/>
              </a:solidFill>
            </a:endParaRPr>
          </a:p>
          <a:p>
            <a:r>
              <a:rPr lang="en-US" sz="3600" b="1" dirty="0" smtClean="0">
                <a:solidFill>
                  <a:srgbClr val="000000"/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126061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4191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4191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4191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4305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4305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000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000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752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27306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657601" y="28996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stCxn id="110" idx="5"/>
          </p:cNvCxnSpPr>
          <p:nvPr/>
        </p:nvCxnSpPr>
        <p:spPr>
          <a:xfrm>
            <a:off x="3243122" y="2376894"/>
            <a:ext cx="528779" cy="51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656469" y="352124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3770768" y="313623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259468" y="254313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470686" y="314057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Patterns</a:t>
            </a:r>
          </a:p>
          <a:p>
            <a:endParaRPr lang="en-US" sz="3600" dirty="0" smtClean="0"/>
          </a:p>
          <a:p>
            <a:r>
              <a:rPr lang="en-US" sz="3600" dirty="0" smtClean="0"/>
              <a:t>banana</a:t>
            </a:r>
          </a:p>
          <a:p>
            <a:r>
              <a:rPr lang="en-US" sz="3600" dirty="0" smtClean="0"/>
              <a:t>pan</a:t>
            </a:r>
          </a:p>
          <a:p>
            <a:r>
              <a:rPr lang="en-US" sz="3600" dirty="0" smtClean="0"/>
              <a:t>and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 smtClean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 smtClean="0">
                <a:solidFill>
                  <a:srgbClr val="000000"/>
                </a:solidFill>
              </a:rPr>
              <a:t>ananas</a:t>
            </a:r>
            <a:endParaRPr lang="en-US" sz="3600" dirty="0" smtClean="0">
              <a:solidFill>
                <a:srgbClr val="000000"/>
              </a:solidFill>
            </a:endParaRPr>
          </a:p>
          <a:p>
            <a:r>
              <a:rPr lang="en-US" sz="3600" b="1" dirty="0" smtClean="0">
                <a:solidFill>
                  <a:srgbClr val="000000"/>
                </a:solidFill>
              </a:rPr>
              <a:t>nana </a:t>
            </a:r>
          </a:p>
        </p:txBody>
      </p:sp>
    </p:spTree>
    <p:extLst>
      <p:ext uri="{BB962C8B-B14F-4D97-AF65-F5344CB8AC3E}">
        <p14:creationId xmlns:p14="http://schemas.microsoft.com/office/powerpoint/2010/main" val="412081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Genomes Meet the Crowd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Personal Genome Project UK</a:t>
            </a:r>
            <a:br>
              <a:rPr lang="en-US" sz="3200" dirty="0" smtClean="0"/>
            </a:br>
            <a:r>
              <a:rPr lang="en-US" sz="3200" dirty="0" smtClean="0"/>
              <a:t>(2013): 100,000 human genomes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Ethical issues?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US: Genetic Information</a:t>
            </a:r>
            <a:br>
              <a:rPr lang="en-US" sz="3200" dirty="0" smtClean="0"/>
            </a:br>
            <a:r>
              <a:rPr lang="en-US" sz="3200" dirty="0" smtClean="0"/>
              <a:t>Nondiscrimination Act (2008)</a:t>
            </a:r>
          </a:p>
        </p:txBody>
      </p:sp>
      <p:pic>
        <p:nvPicPr>
          <p:cNvPr id="3" name="Picture 2" descr="pgpuk-logo-only-tran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00200"/>
            <a:ext cx="2057400" cy="26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4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Trie</a:t>
            </a:r>
            <a:r>
              <a:rPr lang="en-US" dirty="0" smtClean="0"/>
              <a:t> for 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TrieMatching</a:t>
            </a:r>
            <a:r>
              <a:rPr lang="en-US" dirty="0" smtClean="0"/>
              <a:t>: Slide the </a:t>
            </a:r>
            <a:r>
              <a:rPr lang="en-US" dirty="0" err="1" smtClean="0"/>
              <a:t>trie</a:t>
            </a:r>
            <a:r>
              <a:rPr lang="en-US" dirty="0" smtClean="0"/>
              <a:t> down the genome.</a:t>
            </a:r>
          </a:p>
          <a:p>
            <a:endParaRPr lang="en-US" b="1" dirty="0"/>
          </a:p>
          <a:p>
            <a:r>
              <a:rPr lang="en-US" dirty="0" smtClean="0"/>
              <a:t>At each position, walk down the </a:t>
            </a:r>
            <a:r>
              <a:rPr lang="en-US" dirty="0" err="1" smtClean="0"/>
              <a:t>trie</a:t>
            </a:r>
            <a:r>
              <a:rPr lang="en-US" dirty="0" smtClean="0"/>
              <a:t> and see if we can reach a leaf by matching symbols.</a:t>
            </a:r>
          </a:p>
          <a:p>
            <a:endParaRPr lang="en-US" dirty="0"/>
          </a:p>
          <a:p>
            <a:r>
              <a:rPr lang="en-US" dirty="0" smtClean="0"/>
              <a:t>Analogy: bus stops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0000" b="10000"/>
          <a:stretch>
            <a:fillRect/>
          </a:stretch>
        </p:blipFill>
        <p:spPr>
          <a:xfrm>
            <a:off x="5410200" y="4572000"/>
            <a:ext cx="30480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0756" y="824089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/>
              <a:t>panamabananas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376775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336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err="1" smtClean="0">
                <a:solidFill>
                  <a:srgbClr val="008000"/>
                </a:solidFill>
              </a:rPr>
              <a:t>p</a:t>
            </a:r>
            <a:r>
              <a:rPr lang="en-US" sz="3600" spc="600" dirty="0" err="1" smtClean="0"/>
              <a:t>anamabananas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12326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336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err="1" smtClean="0">
                <a:solidFill>
                  <a:srgbClr val="008000"/>
                </a:solidFill>
              </a:rPr>
              <a:t>pa</a:t>
            </a:r>
            <a:r>
              <a:rPr lang="en-US" sz="3600" spc="600" dirty="0" err="1" smtClean="0"/>
              <a:t>namabananas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160589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336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err="1" smtClean="0">
                <a:solidFill>
                  <a:srgbClr val="008000"/>
                </a:solidFill>
              </a:rPr>
              <a:t>pan</a:t>
            </a:r>
            <a:r>
              <a:rPr lang="en-US" sz="3600" spc="600" dirty="0" err="1" smtClean="0"/>
              <a:t>amabananas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32464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1000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3600" spc="600" dirty="0" err="1" smtClean="0"/>
              <a:t>namabananas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42677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1000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</a:t>
            </a:r>
            <a:r>
              <a:rPr lang="en-US" sz="3600" spc="600" dirty="0" err="1" smtClean="0"/>
              <a:t>namabananas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42677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</a:t>
            </a:r>
            <a:r>
              <a:rPr lang="en-US" sz="3600" spc="600" dirty="0" err="1" smtClean="0"/>
              <a:t>amabananas</a:t>
            </a:r>
            <a:endParaRPr lang="en-US" sz="3600" spc="600" dirty="0" smtClean="0"/>
          </a:p>
        </p:txBody>
      </p:sp>
      <p:grpSp>
        <p:nvGrpSpPr>
          <p:cNvPr id="328" name="Group 327"/>
          <p:cNvGrpSpPr/>
          <p:nvPr/>
        </p:nvGrpSpPr>
        <p:grpSpPr>
          <a:xfrm>
            <a:off x="734772" y="824089"/>
            <a:ext cx="4252095" cy="5285559"/>
            <a:chOff x="548505" y="426424"/>
            <a:chExt cx="4252095" cy="5285559"/>
          </a:xfrm>
        </p:grpSpPr>
        <p:sp>
          <p:nvSpPr>
            <p:cNvPr id="329" name="Oval 328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1" name="Oval 330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4" name="Straight Connector 333"/>
            <p:cNvCxnSpPr>
              <a:stCxn id="332" idx="3"/>
              <a:endCxn id="333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33" idx="4"/>
              <a:endCxn id="331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TextBox 335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39" name="Straight Connector 338"/>
            <p:cNvCxnSpPr>
              <a:stCxn id="329" idx="4"/>
              <a:endCxn id="332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Oval 339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2" name="Straight Connector 341"/>
            <p:cNvCxnSpPr>
              <a:endCxn id="341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Oval 342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stCxn id="341" idx="4"/>
              <a:endCxn id="343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43" idx="4"/>
              <a:endCxn id="340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TextBox 345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9" name="Oval 348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2" name="Straight Connector 351"/>
            <p:cNvCxnSpPr>
              <a:stCxn id="350" idx="4"/>
              <a:endCxn id="351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51" idx="4"/>
              <a:endCxn id="349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6" name="Straight Connector 355"/>
            <p:cNvCxnSpPr>
              <a:stCxn id="329" idx="4"/>
              <a:endCxn id="350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Oval 35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Oval 35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9" name="Straight Connector 358"/>
            <p:cNvCxnSpPr>
              <a:endCxn id="35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358" idx="4"/>
              <a:endCxn id="35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3" name="Oval 36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4" name="Straight Connector 363"/>
            <p:cNvCxnSpPr>
              <a:endCxn id="36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TextBox 36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6" name="Oval 36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7" name="Straight Connector 366"/>
            <p:cNvCxnSpPr>
              <a:stCxn id="329" idx="4"/>
              <a:endCxn id="36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Oval 367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endCxn id="369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>
              <a:stCxn id="369" idx="4"/>
              <a:endCxn id="368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TextBox 371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4" name="Oval 373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5" name="Straight Connector 374"/>
            <p:cNvCxnSpPr>
              <a:endCxn id="374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Oval 375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9" name="Oval 378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/>
            <p:cNvCxnSpPr>
              <a:stCxn id="376" idx="4"/>
              <a:endCxn id="378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TextBox 381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6" name="Oval 38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7" name="Straight Connector 38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8" name="TextBox 38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89" name="Oval 38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0" name="Oval 38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2" name="Straight Connector 391"/>
            <p:cNvCxnSpPr>
              <a:stCxn id="389" idx="4"/>
              <a:endCxn id="39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5" name="Straight Connector 394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TextBox 395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399" name="Straight Connector 398"/>
            <p:cNvCxnSpPr>
              <a:endCxn id="38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TextBox 399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3" name="Oval 40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5" name="Straight Connector 404"/>
            <p:cNvCxnSpPr>
              <a:endCxn id="404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04" idx="4"/>
              <a:endCxn id="40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TextBox 406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9" name="Oval 408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1" name="Straight Connector 410"/>
            <p:cNvCxnSpPr>
              <a:endCxn id="409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5" name="Oval 414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6" name="Straight Connector 415"/>
            <p:cNvCxnSpPr>
              <a:stCxn id="369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TextBox 418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77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734772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6" name="TextBox 235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r>
              <a:rPr lang="en-US" sz="3600" spc="600" dirty="0" err="1" smtClean="0"/>
              <a:t>mabananas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299273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733778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2" name="Oval 221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4" name="Straight Connector 223"/>
            <p:cNvCxnSpPr>
              <a:endCxn id="222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9" name="Straight Connector 228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34" name="Straight Connector 233"/>
            <p:cNvCxnSpPr/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ana</a:t>
            </a:r>
            <a:r>
              <a:rPr lang="en-US" sz="3600" b="1" spc="600" dirty="0" err="1" smtClean="0">
                <a:solidFill>
                  <a:srgbClr val="FF0000"/>
                </a:solidFill>
              </a:rPr>
              <a:t>m</a:t>
            </a:r>
            <a:r>
              <a:rPr lang="en-US" sz="3600" spc="600" dirty="0" err="1" smtClean="0"/>
              <a:t>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393972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 a Computational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Reference genome</a:t>
            </a:r>
            <a:r>
              <a:rPr lang="en-US" sz="3200" dirty="0"/>
              <a:t>: database genome used for comparison.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Question:</a:t>
            </a:r>
            <a:r>
              <a:rPr lang="en-US" sz="3200" dirty="0" smtClean="0"/>
              <a:t> How can we assemble individual genomes efficiently using the reference?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29356" y="4800600"/>
            <a:ext cx="6629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b="0" i="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CTGA</a:t>
            </a:r>
            <a:r>
              <a:rPr lang="en-US" altLang="en-US" sz="2400" b="0" i="0" dirty="0" smtClean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altLang="en-US" sz="2400" b="0" i="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GATGGACTACGCTACTACTG</a:t>
            </a:r>
            <a:r>
              <a:rPr lang="en-US" altLang="en-US" sz="2400" b="0" i="0" dirty="0" smtClean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altLang="en-US" sz="2400" b="0" i="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TAGCTGT</a:t>
            </a:r>
            <a:r>
              <a:rPr lang="en-US" altLang="en-US" sz="2400" b="0" i="0" dirty="0" smtClean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altLang="en-US" sz="2400" b="0" i="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T</a:t>
            </a:r>
            <a:endParaRPr lang="en-US" altLang="en-US" sz="2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61955" y="4809066"/>
            <a:ext cx="1407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Individual</a:t>
            </a:r>
            <a:endParaRPr lang="en-US" sz="24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35001" y="5621868"/>
            <a:ext cx="6629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b="0" i="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CTGA</a:t>
            </a:r>
            <a:r>
              <a:rPr lang="en-US" altLang="en-US" sz="2400" b="0" i="0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altLang="en-US" sz="2400" b="0" i="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GATGGACTACGCTACTACTG</a:t>
            </a:r>
            <a:r>
              <a:rPr lang="en-US" altLang="en-US" sz="2400" b="0" i="0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altLang="en-US" sz="2400" b="0" i="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TAGCTGT</a:t>
            </a:r>
            <a:r>
              <a:rPr lang="en-US" altLang="en-US" sz="2400" b="0" i="0" dirty="0" smtClean="0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altLang="en-US" sz="2400" b="0" i="0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T</a:t>
            </a:r>
            <a:endParaRPr lang="en-US" altLang="en-US" sz="2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67600" y="5630334"/>
            <a:ext cx="1457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Reference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1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048038" y="824552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30" name="TextBox 32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</a:t>
            </a:r>
            <a:r>
              <a:rPr lang="en-US" sz="3600" spc="600" dirty="0" err="1" smtClean="0"/>
              <a:t>amabananas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247044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/>
          <p:cNvGrpSpPr/>
          <p:nvPr/>
        </p:nvGrpSpPr>
        <p:grpSpPr>
          <a:xfrm>
            <a:off x="1048038" y="824089"/>
            <a:ext cx="4252095" cy="5285559"/>
            <a:chOff x="548505" y="426424"/>
            <a:chExt cx="4252095" cy="5285559"/>
          </a:xfrm>
        </p:grpSpPr>
        <p:sp>
          <p:nvSpPr>
            <p:cNvPr id="330" name="Oval 329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2" name="Oval 331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3" idx="3"/>
              <a:endCxn id="334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34" idx="4"/>
              <a:endCxn id="332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0" name="Straight Connector 339"/>
            <p:cNvCxnSpPr>
              <a:stCxn id="330" idx="4"/>
              <a:endCxn id="333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Oval 340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3" name="Straight Connector 342"/>
            <p:cNvCxnSpPr>
              <a:endCxn id="342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stCxn id="342" idx="4"/>
              <a:endCxn id="344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44" idx="4"/>
              <a:endCxn id="341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>
              <a:stCxn id="351" idx="4"/>
              <a:endCxn id="352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2" idx="4"/>
              <a:endCxn id="350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7" name="Straight Connector 356"/>
            <p:cNvCxnSpPr>
              <a:stCxn id="330" idx="4"/>
              <a:endCxn id="351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4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8" name="Straight Connector 367"/>
            <p:cNvCxnSpPr>
              <a:stCxn id="330" idx="4"/>
              <a:endCxn id="367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endCxn id="37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70" idx="4"/>
              <a:endCxn id="36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5" name="Oval 374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6" name="Straight Connector 375"/>
            <p:cNvCxnSpPr>
              <a:endCxn id="375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0" name="Oval 379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1" name="Straight Connector 380"/>
            <p:cNvCxnSpPr>
              <a:stCxn id="377" idx="4"/>
              <a:endCxn id="379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7" name="Oval 386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0" name="Oval 389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3" name="Straight Connector 392"/>
            <p:cNvCxnSpPr>
              <a:stCxn id="390" idx="4"/>
              <a:endCxn id="391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6" name="Straight Connector 39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0" name="Straight Connector 399"/>
            <p:cNvCxnSpPr>
              <a:endCxn id="390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6" name="Straight Connector 405"/>
            <p:cNvCxnSpPr>
              <a:endCxn id="405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05" idx="4"/>
              <a:endCxn id="404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TextBox 407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2" name="Straight Connector 411"/>
            <p:cNvCxnSpPr>
              <a:endCxn id="410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6" name="Oval 415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7" name="Straight Connector 416"/>
            <p:cNvCxnSpPr>
              <a:stCxn id="37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Oval 417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TextBox 419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2" name="TextBox 42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na</a:t>
            </a:r>
            <a:r>
              <a:rPr lang="en-US" sz="3600" spc="600" dirty="0" err="1" smtClean="0"/>
              <a:t>mabananas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351641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28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na</a:t>
            </a:r>
            <a:r>
              <a:rPr lang="en-US" sz="3600" b="1" spc="600" dirty="0" err="1" smtClean="0">
                <a:solidFill>
                  <a:srgbClr val="FF0000"/>
                </a:solidFill>
              </a:rPr>
              <a:t>m</a:t>
            </a:r>
            <a:r>
              <a:rPr lang="en-US" sz="3600" spc="600" dirty="0" err="1" smtClean="0"/>
              <a:t>abananas</a:t>
            </a:r>
            <a:endParaRPr lang="en-US" sz="3600" spc="600" dirty="0" smtClean="0"/>
          </a:p>
        </p:txBody>
      </p:sp>
      <p:grpSp>
        <p:nvGrpSpPr>
          <p:cNvPr id="283" name="Group 140"/>
          <p:cNvGrpSpPr/>
          <p:nvPr/>
        </p:nvGrpSpPr>
        <p:grpSpPr>
          <a:xfrm>
            <a:off x="1053683" y="824089"/>
            <a:ext cx="4252095" cy="5285559"/>
            <a:chOff x="548505" y="426424"/>
            <a:chExt cx="4252095" cy="5285559"/>
          </a:xfrm>
        </p:grpSpPr>
        <p:sp>
          <p:nvSpPr>
            <p:cNvPr id="284" name="Oval 28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286" name="Oval 28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8" name="Oval 28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9" name="Straight Connector 288"/>
            <p:cNvCxnSpPr>
              <a:stCxn id="287" idx="3"/>
              <a:endCxn id="28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>
              <a:stCxn id="288" idx="4"/>
              <a:endCxn id="28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94" name="Straight Connector 293"/>
            <p:cNvCxnSpPr>
              <a:stCxn id="284" idx="4"/>
              <a:endCxn id="28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6" name="Oval 29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7" name="Straight Connector 296"/>
            <p:cNvCxnSpPr>
              <a:endCxn id="29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Oval 29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9" name="Straight Connector 298"/>
            <p:cNvCxnSpPr>
              <a:stCxn id="296" idx="4"/>
              <a:endCxn id="29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98" idx="4"/>
              <a:endCxn id="29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xtBox 30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04" name="Oval 30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6" name="Oval 30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7" name="Straight Connector 306"/>
            <p:cNvCxnSpPr>
              <a:stCxn id="305" idx="4"/>
              <a:endCxn id="30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306" idx="4"/>
              <a:endCxn id="30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TextBox 30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11" name="Straight Connector 310"/>
            <p:cNvCxnSpPr>
              <a:stCxn id="284" idx="4"/>
              <a:endCxn id="30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Oval 31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4" name="Straight Connector 313"/>
            <p:cNvCxnSpPr>
              <a:endCxn id="31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13" idx="4"/>
              <a:endCxn id="31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TextBox 31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18" name="Oval 31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9" name="Straight Connector 318"/>
            <p:cNvCxnSpPr>
              <a:endCxn id="31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21" name="Oval 32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2" name="Straight Connector 321"/>
            <p:cNvCxnSpPr>
              <a:stCxn id="284" idx="4"/>
              <a:endCxn id="32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5" name="Straight Connector 324"/>
            <p:cNvCxnSpPr>
              <a:endCxn id="32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24" idx="4"/>
              <a:endCxn id="32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29" name="Oval 32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0" name="Straight Connector 329"/>
            <p:cNvCxnSpPr>
              <a:endCxn id="32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2" name="Straight Connector 33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1" idx="4"/>
              <a:endCxn id="33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41" name="Oval 34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2" name="Straight Connector 34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TextBox 34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6" name="Oval 34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7" name="Straight Connector 346"/>
            <p:cNvCxnSpPr>
              <a:stCxn id="344" idx="4"/>
              <a:endCxn id="34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Oval 34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0" name="Straight Connector 34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TextBox 35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354" name="Straight Connector 353"/>
            <p:cNvCxnSpPr>
              <a:endCxn id="34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8" name="Oval 35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70" name="Oval 36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stCxn id="32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Oval 37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3" name="Straight Connector 37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41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</a:t>
            </a:r>
            <a:r>
              <a:rPr lang="en-US" sz="3600" spc="600" dirty="0" err="1" smtClean="0"/>
              <a:t>mabananas</a:t>
            </a:r>
            <a:endParaRPr lang="en-US" sz="3600" spc="600" dirty="0" smtClean="0"/>
          </a:p>
        </p:txBody>
      </p:sp>
      <p:grpSp>
        <p:nvGrpSpPr>
          <p:cNvPr id="330" name="Group 329"/>
          <p:cNvGrpSpPr/>
          <p:nvPr/>
        </p:nvGrpSpPr>
        <p:grpSpPr>
          <a:xfrm>
            <a:off x="1366949" y="824552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32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</a:t>
            </a:r>
            <a:r>
              <a:rPr lang="en-US" sz="3600" b="1" spc="600" dirty="0" err="1" smtClean="0">
                <a:solidFill>
                  <a:srgbClr val="FF0000"/>
                </a:solidFill>
              </a:rPr>
              <a:t>m</a:t>
            </a:r>
            <a:r>
              <a:rPr lang="en-US" sz="3600" spc="600" dirty="0" err="1" smtClean="0"/>
              <a:t>abananas</a:t>
            </a:r>
            <a:endParaRPr lang="en-US" sz="3600" spc="600" dirty="0" smtClean="0"/>
          </a:p>
        </p:txBody>
      </p:sp>
      <p:grpSp>
        <p:nvGrpSpPr>
          <p:cNvPr id="330" name="Group 329"/>
          <p:cNvGrpSpPr/>
          <p:nvPr/>
        </p:nvGrpSpPr>
        <p:grpSpPr>
          <a:xfrm>
            <a:off x="1366949" y="824089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468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725372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</a:t>
            </a:r>
            <a:r>
              <a:rPr lang="en-US" sz="3600" b="1" spc="600" dirty="0" err="1" smtClean="0">
                <a:solidFill>
                  <a:srgbClr val="FF0000"/>
                </a:solidFill>
              </a:rPr>
              <a:t>m</a:t>
            </a:r>
            <a:r>
              <a:rPr lang="en-US" sz="3600" spc="600" dirty="0" err="1" smtClean="0"/>
              <a:t>abananas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162754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2086616" y="824552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</a:t>
            </a:r>
            <a:r>
              <a:rPr lang="en-US" sz="3600" spc="600" dirty="0" err="1" smtClean="0"/>
              <a:t>bananas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1960228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/>
          <p:cNvGrpSpPr/>
          <p:nvPr/>
        </p:nvGrpSpPr>
        <p:grpSpPr>
          <a:xfrm>
            <a:off x="2092261" y="824552"/>
            <a:ext cx="4252095" cy="5285559"/>
            <a:chOff x="548505" y="426424"/>
            <a:chExt cx="4252095" cy="5285559"/>
          </a:xfrm>
        </p:grpSpPr>
        <p:sp>
          <p:nvSpPr>
            <p:cNvPr id="330" name="Oval 329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2" name="Oval 331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3" idx="3"/>
              <a:endCxn id="334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34" idx="4"/>
              <a:endCxn id="332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0" name="Straight Connector 339"/>
            <p:cNvCxnSpPr>
              <a:stCxn id="330" idx="4"/>
              <a:endCxn id="333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Oval 340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3" name="Straight Connector 342"/>
            <p:cNvCxnSpPr>
              <a:endCxn id="342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stCxn id="342" idx="4"/>
              <a:endCxn id="344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44" idx="4"/>
              <a:endCxn id="341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>
              <a:stCxn id="351" idx="4"/>
              <a:endCxn id="352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2" idx="4"/>
              <a:endCxn id="350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7" name="Straight Connector 356"/>
            <p:cNvCxnSpPr>
              <a:stCxn id="330" idx="4"/>
              <a:endCxn id="351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4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8" name="Straight Connector 367"/>
            <p:cNvCxnSpPr>
              <a:stCxn id="330" idx="4"/>
              <a:endCxn id="367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endCxn id="37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70" idx="4"/>
              <a:endCxn id="36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5" name="Oval 374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6" name="Straight Connector 375"/>
            <p:cNvCxnSpPr>
              <a:endCxn id="375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0" name="Oval 379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1" name="Straight Connector 380"/>
            <p:cNvCxnSpPr>
              <a:stCxn id="377" idx="4"/>
              <a:endCxn id="379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7" name="Oval 386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0" name="Oval 389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3" name="Straight Connector 392"/>
            <p:cNvCxnSpPr>
              <a:stCxn id="390" idx="4"/>
              <a:endCxn id="391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6" name="Straight Connector 39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0" name="Straight Connector 399"/>
            <p:cNvCxnSpPr>
              <a:endCxn id="390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6" name="Straight Connector 405"/>
            <p:cNvCxnSpPr>
              <a:endCxn id="405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05" idx="4"/>
              <a:endCxn id="404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TextBox 407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2" name="Straight Connector 411"/>
            <p:cNvCxnSpPr>
              <a:endCxn id="410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6" name="Oval 415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7" name="Straight Connector 416"/>
            <p:cNvCxnSpPr>
              <a:stCxn id="37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Oval 417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TextBox 419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2" name="TextBox 42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a</a:t>
            </a:r>
            <a:r>
              <a:rPr lang="en-US" sz="3600" b="1" spc="600" dirty="0" err="1" smtClean="0">
                <a:solidFill>
                  <a:srgbClr val="FF0000"/>
                </a:solidFill>
              </a:rPr>
              <a:t>b</a:t>
            </a:r>
            <a:r>
              <a:rPr lang="en-US" sz="3600" spc="600" dirty="0" err="1" smtClean="0"/>
              <a:t>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37875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2376311" y="824552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b</a:t>
            </a:r>
            <a:r>
              <a:rPr lang="en-US" sz="3600" spc="600" dirty="0" err="1" smtClean="0"/>
              <a:t>ananas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41551614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/>
          <p:cNvGrpSpPr/>
          <p:nvPr/>
        </p:nvGrpSpPr>
        <p:grpSpPr>
          <a:xfrm>
            <a:off x="2377305" y="824552"/>
            <a:ext cx="4252095" cy="5285559"/>
            <a:chOff x="548505" y="426424"/>
            <a:chExt cx="4252095" cy="5285559"/>
          </a:xfrm>
        </p:grpSpPr>
        <p:sp>
          <p:nvSpPr>
            <p:cNvPr id="330" name="Oval 329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Root</a:t>
              </a:r>
              <a:endParaRPr lang="en-US" sz="1050" dirty="0"/>
            </a:p>
          </p:txBody>
        </p:sp>
        <p:sp>
          <p:nvSpPr>
            <p:cNvPr id="332" name="Oval 331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3" idx="3"/>
              <a:endCxn id="334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34" idx="4"/>
              <a:endCxn id="332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0" name="Straight Connector 339"/>
            <p:cNvCxnSpPr>
              <a:stCxn id="330" idx="4"/>
              <a:endCxn id="333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Oval 340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3" name="Straight Connector 342"/>
            <p:cNvCxnSpPr>
              <a:endCxn id="342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stCxn id="342" idx="4"/>
              <a:endCxn id="344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44" idx="4"/>
              <a:endCxn id="341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>
              <a:stCxn id="351" idx="4"/>
              <a:endCxn id="352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2" idx="4"/>
              <a:endCxn id="350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357" name="Straight Connector 356"/>
            <p:cNvCxnSpPr>
              <a:stCxn id="330" idx="4"/>
              <a:endCxn id="351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4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8" name="Straight Connector 367"/>
            <p:cNvCxnSpPr>
              <a:stCxn id="330" idx="4"/>
              <a:endCxn id="367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endCxn id="37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70" idx="4"/>
              <a:endCxn id="36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5" name="Oval 374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6" name="Straight Connector 375"/>
            <p:cNvCxnSpPr>
              <a:endCxn id="375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0" name="Oval 379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1" name="Straight Connector 380"/>
            <p:cNvCxnSpPr>
              <a:stCxn id="377" idx="4"/>
              <a:endCxn id="379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7" name="Oval 386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0" name="Oval 389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3" name="Straight Connector 392"/>
            <p:cNvCxnSpPr>
              <a:stCxn id="390" idx="4"/>
              <a:endCxn id="391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6" name="Straight Connector 39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400" name="Straight Connector 399"/>
            <p:cNvCxnSpPr>
              <a:endCxn id="390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6" name="Straight Connector 405"/>
            <p:cNvCxnSpPr>
              <a:endCxn id="405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05" idx="4"/>
              <a:endCxn id="404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TextBox 407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2" name="Straight Connector 411"/>
            <p:cNvCxnSpPr>
              <a:endCxn id="410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16" name="Oval 415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7" name="Straight Connector 416"/>
            <p:cNvCxnSpPr>
              <a:stCxn id="37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Oval 417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TextBox 419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2" name="TextBox 42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 smtClean="0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 smtClean="0">
                <a:solidFill>
                  <a:srgbClr val="008000"/>
                </a:solidFill>
              </a:rPr>
              <a:t>ba</a:t>
            </a:r>
            <a:r>
              <a:rPr lang="en-US" sz="3600" spc="600" dirty="0" err="1" smtClean="0"/>
              <a:t>nanas</a:t>
            </a:r>
            <a:endParaRPr lang="en-US" sz="3600" spc="600" dirty="0" smtClean="0"/>
          </a:p>
        </p:txBody>
      </p:sp>
    </p:spTree>
    <p:extLst>
      <p:ext uri="{BB962C8B-B14F-4D97-AF65-F5344CB8AC3E}">
        <p14:creationId xmlns:p14="http://schemas.microsoft.com/office/powerpoint/2010/main" val="319191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10291</TotalTime>
  <Words>22114</Words>
  <Application>Microsoft Macintosh PowerPoint</Application>
  <PresentationFormat>On-screen Show (4:3)</PresentationFormat>
  <Paragraphs>13669</Paragraphs>
  <Slides>418</Slides>
  <Notes>88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418</vt:i4>
      </vt:variant>
    </vt:vector>
  </HeadingPairs>
  <TitlesOfParts>
    <vt:vector size="419" baseType="lpstr">
      <vt:lpstr>Office Theme</vt:lpstr>
      <vt:lpstr>How Do We Locate Disease- Causing Mutations? Combinatorial Pattern Matching</vt:lpstr>
      <vt:lpstr>Outline</vt:lpstr>
      <vt:lpstr>Sequencing Costs Plummet</vt:lpstr>
      <vt:lpstr>PowerPoint Presentation</vt:lpstr>
      <vt:lpstr>PowerPoint Presentation</vt:lpstr>
      <vt:lpstr>PowerPoint Presentation</vt:lpstr>
      <vt:lpstr>Why Personal Genomics?</vt:lpstr>
      <vt:lpstr>Genomes Meet the Crowd</vt:lpstr>
      <vt:lpstr>Toward a Computational Problem</vt:lpstr>
      <vt:lpstr>Why Not Use Assembly?</vt:lpstr>
      <vt:lpstr>Why Not Use Assembly?</vt:lpstr>
      <vt:lpstr>Read Mapping</vt:lpstr>
      <vt:lpstr>Why Not Use Alignment?</vt:lpstr>
      <vt:lpstr>Exact Pattern Matching</vt:lpstr>
      <vt:lpstr>Exact Pattern Matching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That Was Easy!</vt:lpstr>
      <vt:lpstr>Outline</vt:lpstr>
      <vt:lpstr>Brute Force Is Too Slow</vt:lpstr>
      <vt:lpstr>Patterns Travel One at a Time</vt:lpstr>
      <vt:lpstr>Packing Patterns onto a Bus</vt:lpstr>
      <vt:lpstr>Processing Patterns into a Trie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the Trie for Pattern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Success!</vt:lpstr>
      <vt:lpstr>Outline</vt:lpstr>
      <vt:lpstr>Memory Analysis of TrieMatching</vt:lpstr>
      <vt:lpstr>Memory Analysis of TrieMatching</vt:lpstr>
      <vt:lpstr>Preprocessing the Genome</vt:lpstr>
      <vt:lpstr>Preprocessing the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Suffix Trie and Pattern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the Matches?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the Matches?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Trouble Once Again</vt:lpstr>
      <vt:lpstr>Compressing the Trie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Runtime and Memory Analysis</vt:lpstr>
      <vt:lpstr>Runtime and Memory Analysis</vt:lpstr>
      <vt:lpstr>Runtime and Memory Analysis</vt:lpstr>
      <vt:lpstr>Outline</vt:lpstr>
      <vt:lpstr>We are Not Finished Yet</vt:lpstr>
      <vt:lpstr>Genome Compression</vt:lpstr>
      <vt:lpstr>Idea #1: Run-Length Encoding</vt:lpstr>
      <vt:lpstr>Converting Repeats to Runs</vt:lpstr>
      <vt:lpstr>Converting Repeats to Runs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Why Should We Care?</vt:lpstr>
      <vt:lpstr>BWT: Converting Repeats to Runs</vt:lpstr>
      <vt:lpstr>Outline</vt:lpstr>
      <vt:lpstr>How Can We Decompress?</vt:lpstr>
      <vt:lpstr>How Can We Decompress?</vt:lpstr>
      <vt:lpstr>Reconstructing  banana$</vt:lpstr>
      <vt:lpstr>Reconstructing  banana$</vt:lpstr>
      <vt:lpstr>Reconstructing  banana$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More Memory Issues</vt:lpstr>
      <vt:lpstr>A Strange Observation</vt:lpstr>
      <vt:lpstr>A Strange Observation</vt:lpstr>
      <vt:lpstr>A Strange Observation</vt:lpstr>
      <vt:lpstr>A Strange Observation</vt:lpstr>
      <vt:lpstr>A Strange Observation</vt:lpstr>
      <vt:lpstr>A Strange Observation</vt:lpstr>
      <vt:lpstr>A Strange Observation</vt:lpstr>
      <vt:lpstr>A Strange Observation</vt:lpstr>
      <vt:lpstr>A Strange Observation</vt:lpstr>
      <vt:lpstr>Is It True in General?</vt:lpstr>
      <vt:lpstr>Is It True in General?</vt:lpstr>
      <vt:lpstr>Is It True in General?</vt:lpstr>
      <vt:lpstr>Is It True in General?</vt:lpstr>
      <vt:lpstr>Is It True in General?</vt:lpstr>
      <vt:lpstr>Is It True in General?</vt:lpstr>
      <vt:lpstr>Is It True in General?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But Why Should Son Care?</vt:lpstr>
      <vt:lpstr>Outline</vt:lpstr>
      <vt:lpstr>Recalling Our Goal 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Outline</vt:lpstr>
      <vt:lpstr>Where Are the Matches?</vt:lpstr>
      <vt:lpstr>Where Are the Matches?</vt:lpstr>
      <vt:lpstr>Where Are the Matches?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Outline</vt:lpstr>
      <vt:lpstr>Reducing Suffix Array Size</vt:lpstr>
      <vt:lpstr>A Return to Constants</vt:lpstr>
      <vt:lpstr>PowerPoint Presentation</vt:lpstr>
      <vt:lpstr>Outline</vt:lpstr>
      <vt:lpstr>Returning to Our Original Problem</vt:lpstr>
      <vt:lpstr>Returning to Our Original Problem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Outline</vt:lpstr>
      <vt:lpstr>Read Mapping Is Even Harder</vt:lpstr>
      <vt:lpstr>Variant Calling by Read Mapping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in a Genome Does DNA Replication Begin</dc:title>
  <dc:creator>snow</dc:creator>
  <cp:lastModifiedBy>Phillip Compeau</cp:lastModifiedBy>
  <cp:revision>774</cp:revision>
  <dcterms:created xsi:type="dcterms:W3CDTF">2013-12-01T18:36:20Z</dcterms:created>
  <dcterms:modified xsi:type="dcterms:W3CDTF">2015-09-21T14:03:23Z</dcterms:modified>
</cp:coreProperties>
</file>